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8.xml" ContentType="application/vnd.openxmlformats-officedocument.drawingml.chart+xml"/>
  <Override PartName="/ppt/notesSlides/notesSlide7.xml" ContentType="application/vnd.openxmlformats-officedocument.presentationml.notesSlide+xml"/>
  <Override PartName="/ppt/charts/chart19.xml" ContentType="application/vnd.openxmlformats-officedocument.drawingml.chart+xml"/>
  <Override PartName="/ppt/notesSlides/notesSlide8.xml" ContentType="application/vnd.openxmlformats-officedocument.presentationml.notesSlide+xml"/>
  <Override PartName="/ppt/charts/chart20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4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9.xml" ContentType="application/vnd.openxmlformats-officedocument.presentationml.notesSlide+xml"/>
  <Override PartName="/ppt/charts/chart25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9.xml" ContentType="application/vnd.openxmlformats-officedocument.drawingml.chart+xml"/>
  <Override PartName="/ppt/notesSlides/notesSlide10.xml" ContentType="application/vnd.openxmlformats-officedocument.presentationml.notesSlide+xml"/>
  <Override PartName="/ppt/charts/chart3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1.xml" ContentType="application/vnd.openxmlformats-officedocument.presentationml.notesSlide+xml"/>
  <Override PartName="/ppt/charts/chart31.xml" ContentType="application/vnd.openxmlformats-officedocument.drawingml.chart+xml"/>
  <Override PartName="/ppt/notesSlides/notesSlide12.xml" ContentType="application/vnd.openxmlformats-officedocument.presentationml.notesSlide+xml"/>
  <Override PartName="/ppt/charts/chart3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3.xml" ContentType="application/vnd.openxmlformats-officedocument.presentationml.notesSlide+xml"/>
  <Override PartName="/ppt/charts/chart3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4.xml" ContentType="application/vnd.openxmlformats-officedocument.presentationml.notesSlide+xml"/>
  <Override PartName="/ppt/charts/chart3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3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15.xml" ContentType="application/vnd.openxmlformats-officedocument.presentationml.notesSlide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6.xml" ContentType="application/vnd.openxmlformats-officedocument.presentationml.notesSlide+xml"/>
  <Override PartName="/ppt/charts/chart38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39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40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17.xml" ContentType="application/vnd.openxmlformats-officedocument.presentationml.notesSlide+xml"/>
  <Override PartName="/ppt/charts/chart41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42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18.xml" ContentType="application/vnd.openxmlformats-officedocument.presentationml.notesSlide+xml"/>
  <Override PartName="/ppt/charts/chart43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44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45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46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19.xml" ContentType="application/vnd.openxmlformats-officedocument.presentationml.notesSlide+xml"/>
  <Override PartName="/ppt/charts/chart47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48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49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50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51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4"/>
  </p:sldMasterIdLst>
  <p:notesMasterIdLst>
    <p:notesMasterId r:id="rId76"/>
  </p:notesMasterIdLst>
  <p:sldIdLst>
    <p:sldId id="256" r:id="rId5"/>
    <p:sldId id="357" r:id="rId6"/>
    <p:sldId id="375" r:id="rId7"/>
    <p:sldId id="359" r:id="rId8"/>
    <p:sldId id="356" r:id="rId9"/>
    <p:sldId id="264" r:id="rId10"/>
    <p:sldId id="365" r:id="rId11"/>
    <p:sldId id="364" r:id="rId12"/>
    <p:sldId id="366" r:id="rId13"/>
    <p:sldId id="324" r:id="rId14"/>
    <p:sldId id="272" r:id="rId15"/>
    <p:sldId id="302" r:id="rId16"/>
    <p:sldId id="343" r:id="rId17"/>
    <p:sldId id="268" r:id="rId18"/>
    <p:sldId id="269" r:id="rId19"/>
    <p:sldId id="270" r:id="rId20"/>
    <p:sldId id="344" r:id="rId21"/>
    <p:sldId id="396" r:id="rId22"/>
    <p:sldId id="329" r:id="rId23"/>
    <p:sldId id="330" r:id="rId24"/>
    <p:sldId id="331" r:id="rId25"/>
    <p:sldId id="367" r:id="rId26"/>
    <p:sldId id="333" r:id="rId27"/>
    <p:sldId id="345" r:id="rId28"/>
    <p:sldId id="346" r:id="rId29"/>
    <p:sldId id="283" r:id="rId30"/>
    <p:sldId id="334" r:id="rId31"/>
    <p:sldId id="335" r:id="rId32"/>
    <p:sldId id="336" r:id="rId33"/>
    <p:sldId id="347" r:id="rId34"/>
    <p:sldId id="337" r:id="rId35"/>
    <p:sldId id="338" r:id="rId36"/>
    <p:sldId id="395" r:id="rId37"/>
    <p:sldId id="339" r:id="rId38"/>
    <p:sldId id="340" r:id="rId39"/>
    <p:sldId id="341" r:id="rId40"/>
    <p:sldId id="348" r:id="rId41"/>
    <p:sldId id="349" r:id="rId42"/>
    <p:sldId id="355" r:id="rId43"/>
    <p:sldId id="342" r:id="rId44"/>
    <p:sldId id="350" r:id="rId45"/>
    <p:sldId id="352" r:id="rId46"/>
    <p:sldId id="351" r:id="rId47"/>
    <p:sldId id="353" r:id="rId48"/>
    <p:sldId id="369" r:id="rId49"/>
    <p:sldId id="370" r:id="rId50"/>
    <p:sldId id="390" r:id="rId51"/>
    <p:sldId id="371" r:id="rId52"/>
    <p:sldId id="372" r:id="rId53"/>
    <p:sldId id="392" r:id="rId54"/>
    <p:sldId id="373" r:id="rId55"/>
    <p:sldId id="391" r:id="rId56"/>
    <p:sldId id="374" r:id="rId57"/>
    <p:sldId id="393" r:id="rId58"/>
    <p:sldId id="368" r:id="rId59"/>
    <p:sldId id="377" r:id="rId60"/>
    <p:sldId id="378" r:id="rId61"/>
    <p:sldId id="381" r:id="rId62"/>
    <p:sldId id="398" r:id="rId63"/>
    <p:sldId id="399" r:id="rId64"/>
    <p:sldId id="382" r:id="rId65"/>
    <p:sldId id="383" r:id="rId66"/>
    <p:sldId id="384" r:id="rId67"/>
    <p:sldId id="397" r:id="rId68"/>
    <p:sldId id="400" r:id="rId69"/>
    <p:sldId id="401" r:id="rId70"/>
    <p:sldId id="386" r:id="rId71"/>
    <p:sldId id="394" r:id="rId72"/>
    <p:sldId id="387" r:id="rId73"/>
    <p:sldId id="388" r:id="rId74"/>
    <p:sldId id="389" r:id="rId7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63" autoAdjust="0"/>
    <p:restoredTop sz="85806" autoAdjust="0"/>
  </p:normalViewPr>
  <p:slideViewPr>
    <p:cSldViewPr>
      <p:cViewPr varScale="1">
        <p:scale>
          <a:sx n="54" d="100"/>
          <a:sy n="54" d="100"/>
        </p:scale>
        <p:origin x="71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zhang\Downloads\county%20frequenci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nc-fs2\share\Share%20-S%20Drive\New%20Mexico%20Evaluation\Needs%20Assessment%20Measurement%20Tools\NM%20SPF%20SIG%20CS\2017%20CS\Data%20analysis\estimates%20with%20weights\Weighted%20alcohol%20&amp;%20cigarett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c-fs2\share\Share%20-S%20Drive\New%20Mexico%20Evaluation\Needs%20Assessment%20Measurement%20Tools\NM%20SPF%20SIG%20CS\2017%20CS\Data%20analysis\estimates%20with%20weights\reporting%20template%20results\community%20survey%20figure_state%20level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c-fs2\share\Share%20-S%20Drive\New%20Mexico%20Evaluation\Needs%20Assessment%20Measurement%20Tools\NM%20SPF%20SIG%20CS\2017%20CS\Data%20analysis\estimates%20with%20weights\Graphing%20trend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c-fs2\share\Share%20-S%20Drive\New%20Mexico%20Evaluation\Needs%20Assessment%20Measurement%20Tools\NM%20SPF%20SIG%20CS\2017%20CS\Data%20analysis\estimates%20with%20weights\Graphing%20trend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c-fs2\share\Share%20-S%20Drive\New%20Mexico%20Evaluation\Needs%20Assessment%20Measurement%20Tools\NM%20SPF%20SIG%20CS\2017%20CS\Data%20analysis\estimates%20with%20weights\Weighted%20Rx%20Drug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nc-fs2\share\Share%20-S%20Drive\New%20Mexico%20Evaluation\Needs%20Assessment%20Measurement%20Tools\NM%20SPF%20SIG%20CS\2017%20CS\Data%20analysis\estimates%20with%20weights\Weighted%20Rx%20Drugs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nc-fs2\share\Share%20-S%20Drive\New%20Mexico%20Evaluation\Needs%20Assessment%20Measurement%20Tools\NM%20SPF%20SIG%20CS\2017%20CS\Data%20analysis\estimates%20with%20weights\Weighted%20Rx%20Drug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nc-fs2\share\Share%20-S%20Drive\New%20Mexico%20Evaluation\Needs%20Assessment%20Measurement%20Tools\NM%20SPF%20SIG%20CS\2017%20CS\Data%20analysis\estimates%20with%20weights\Weighted%20Rx%20Drug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nc-fs2\share\Share%20-S%20Drive\New%20Mexico%20Evaluation\Needs%20Assessment%20Measurement%20Tools\NM%20SPF%20SIG%20CS\2017%20CS\Data%20analysis\estimates%20with%20weights\Weighted%20Rx%20Drugs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nc-fs2\share\Share%20-S%20Drive\New%20Mexico%20Evaluation\Needs%20Assessment%20Measurement%20Tools\NM%20SPF%20SIG%20CS\2017%20CS\Data%20analysis\estimates%20with%20weights\Weighted%20Rx%20Drug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zhang\Downloads\county%20frequenci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nc-fs2\share\Share%20-S%20Drive\New%20Mexico%20Evaluation\Needs%20Assessment%20Measurement%20Tools\NM%20SPF%20SIG%20CS\2017%20CS\Data%20analysis\estimates%20with%20weights\Weighted%20Rx%20Drug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c-fs2\share\Share%20-S%20Drive\New%20Mexico%20Evaluation\Needs%20Assessment%20Measurement%20Tools\NM%20SPF%20SIG%20CS\2017%20CS\Data%20analysis\estimates%20with%20weights\reporting%20template%20results\community%20survey%20figure_state%20level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c-fs2\share\Share%20-S%20Drive\New%20Mexico%20Evaluation\Needs%20Assessment%20Measurement%20Tools\NM%20SPF%20SIG%20CS\2017%20CS\Data%20analysis\estimates%20with%20weights\reporting%20template%20results\community%20survey%20figure_state%20level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c-fs2\share\Share%20-S%20Drive\New%20Mexico%20Evaluation\Needs%20Assessment%20Measurement%20Tools\NM%20SPF%20SIG%20CS\2017%20CS\Data%20analysis\estimates%20with%20weights\Graphing%20trend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nc-fs2\share\Share%20-S%20Drive\New%20Mexico%20Evaluation\Needs%20Assessment%20Measurement%20Tools\NM%20SPF%20SIG%20CS\2017%20CS\Data%20analysis\estimates%20with%20weights\Graphing%20trend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nc-fs2\share\Share%20-S%20Drive\New%20Mexico%20Evaluation\Needs%20Assessment%20Measurement%20Tools\NM%20SPF%20SIG%20CS\2017%20CS\Data%20analysis\estimates%20with%20weights\Graphing%20trend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nc-fs2\share\Share%20-S%20Drive\New%20Mexico%20Evaluation\Needs%20Assessment%20Measurement%20Tools\NM%20SPF%20SIG%20CS\2017%20CS\Data%20analysis\estimates%20with%20weights\Weighted%20alcohol%20&amp;%20cigarette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nc-fs2\share\Share%20-S%20Drive\New%20Mexico%20Evaluation\Needs%20Assessment%20Measurement%20Tools\NM%20SPF%20SIG%20CS\2017%20CS\Data%20analysis\estimates%20with%20weights\Weighted%20alcohol%20&amp;%20cigarette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\\nc-fs2\share\Share%20-S%20Drive\New%20Mexico%20Evaluation\Needs%20Assessment%20Measurement%20Tools\NM%20SPF%20SIG%20CS\2017%20CS\Data%20analysis\estimates%20with%20weights\Weighted%20alcohol%20&amp;%20cigarette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\\nc-fs2\share\Share%20-S%20Drive\New%20Mexico%20Evaluation\Needs%20Assessment%20Measurement%20Tools\NM%20SPF%20SIG%20CS\2017%20CS\Data%20analysis\estimates%20with%20weights\Weighted%20alcohol%20&amp;%20cigarette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zhang\Downloads\county%20frequenci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\\nc-fs2\share\Share%20-S%20Drive\New%20Mexico%20Evaluation\Needs%20Assessment%20Measurement%20Tools\NM%20SPF%20SIG%20CS\2017%20CS\Data%20analysis\estimates%20with%20weights\Weighted%20alcohol%20&amp;%20cigarette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c-fs2\share\Share%20-S%20Drive\New%20Mexico%20Evaluation\Needs%20Assessment%20Measurement%20Tools\NM%20SPF%20SIG%20CS\2017%20CS\Data%20analysis\estimates%20with%20weights\Weighted%20Mental%20Health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c-fs2\share\Share%20-S%20Drive\New%20Mexico%20Evaluation\Needs%20Assessment%20Measurement%20Tools\NM%20SPF%20SIG%20CS\2017%20CS\Data%20analysis\estimates%20with%20weights\Weighted%20Mental%20Health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c-fs2\share\Share%20-S%20Drive\New%20Mexico%20Evaluation\Needs%20Assessment%20Measurement%20Tools\NM%20SPF%20SIG%20CS\2017%20CS\Data%20analysis\estimates%20with%20weights\Weighted%20Mental%20Health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\\nc-fs2\share\Share%20-S%20Drive\New%20Mexico%20Evaluation\Needs%20Assessment%20Measurement%20Tools\NM%20SPF%20SIG%20CS\2017%20CS\Data%20analysis\estimates%20with%20weights\Weighted%20Mental%20Health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\\nc-fs2\share\Share%20-S%20Drive\New%20Mexico%20Evaluation\Needs%20Assessment%20Measurement%20Tools\NM%20SPF%20SIG%20CS\2017%20CS\Data%20analysis\estimates%20with%20weights\Weighted%20Mental%20Health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\\nc-fs2\share\Share%20-S%20Drive\New%20Mexico%20Evaluation\Needs%20Assessment%20Measurement%20Tools\NM%20SPF%20SIG%20CS\2017%20CS\Data%20analysis\estimates%20with%20weights\Weighted%20Mental%20Health.xlsx" TargetMode="Externa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\\nc-fs2\share\Share%20-S%20Drive\New%20Mexico%20Evaluation\Needs%20Assessment%20Measurement%20Tools\NM%20SPF%20SIG%20CS\2017%20CS\Data%20analysis\estimates%20with%20weights\Weighted%20Mental%20Health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\\nc-fs2\share\Share%20-S%20Drive\New%20Mexico%20Evaluation\Needs%20Assessment%20Measurement%20Tools\NM%20SPF%20SIG%20CS\2017%20CS\Data%20analysis\estimates%20with%20weights\Weighted%20Mental%20Health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\\nc-fs2\share\Share%20-S%20Drive\New%20Mexico%20Evaluation\Needs%20Assessment%20Measurement%20Tools\NM%20SPF%20SIG%20CS\2017%20CS\Data%20analysis\estimates%20with%20weights\Weighted%20Mental%20Health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zhang\Downloads\county%20frequenci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\\nc-fs2\share\Share%20-S%20Drive\New%20Mexico%20Evaluation\Needs%20Assessment%20Measurement%20Tools\NM%20SPF%20SIG%20CS\2017%20CS\Data%20analysis\estimates%20with%20weights\Graphing%20trends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c-fs2\share\Share%20-S%20Drive\New%20Mexico%20Evaluation\Needs%20Assessment%20Measurement%20Tools\NM%20SPF%20SIG%20CS\2017%20CS\Data%20analysis\estimates%20with%20weights\media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c-fs2\share\Share%20-S%20Drive\New%20Mexico%20Evaluation\Needs%20Assessment%20Measurement%20Tools\NM%20SPF%20SIG%20CS\2017%20CS\Data%20analysis\estimates%20with%20weights\media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c-fs2\share\Share%20-S%20Drive\New%20Mexico%20Evaluation\Needs%20Assessment%20Measurement%20Tools\NM%20Annual%20SFS\FY17\Data%20analysis\output\Comparing%20with%20NM%20YRRS_1-20-17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\\nc-fs2\share\Share%20-S%20Drive\New%20Mexico%20Evaluation\Needs%20Assessment%20Measurement%20Tools\NM%20Annual%20SFS\FY17\Data%20analysis\output\Comparing%20with%20NM%20YRRS_1-20-17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\\nc-fs2\share\Share%20-S%20Drive\New%20Mexico%20Evaluation\Needs%20Assessment%20Measurement%20Tools\NM%20Annual%20SFS\FY17\Data%20analysis\output\Comparing%20with%20NM%20YRRS_1-20-17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\\nc-fs2\share\Share%20-S%20Drive\New%20Mexico%20Evaluation\Needs%20Assessment%20Measurement%20Tools\NM%20Annual%20SFS\FY17\Data%20analysis\output\Comparing%20with%20NM%20YRRS_1-20-17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file:///\\nc-fs2\share\Share%20-S%20Drive\New%20Mexico%20Evaluation\Needs%20Assessment%20Measurement%20Tools\NM%20Annual%20SFS\FY17\Data%20analysis\output\Comparing%20with%20NM%20YRRS_8-24-17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file:///\\nc-fs2\share\Share%20-S%20Drive\New%20Mexico%20Evaluation\Needs%20Assessment%20Measurement%20Tools\NM%20Annual%20SFS\FY17\Data%20analysis\output\Comparing%20with%20NM%20YRRS_8-24-17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file:///\\nc-fs2\share\Share%20-S%20Drive\New%20Mexico%20Evaluation\Needs%20Assessment%20Measurement%20Tools\NM%20Annual%20SFS\FY17\Data%20analysis\output\Comparing%20with%20NM%20YRRS_8-24-17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zhang\Downloads\county%20frequenci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oleObject" Target="file:///\\nc-fs2\share\Share%20-S%20Drive\New%20Mexico%20Evaluation\Needs%20Assessment%20Measurement%20Tools\NM%20Annual%20SFS\FY17\Data%20analysis\output\Comparing%20with%20NM%20YRRS_8-24-17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c-fs2\share\Share%20-S%20Drive\New%20Mexico%20Evaluation\Needs%20Assessment%20Measurement%20Tools\NM%20Annual%20SFS\FY17\Data%20analysis\output\Comparing%20with%20NM%20YRRS_8-24-17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zhang\Downloads\county%20frequenci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nc-fs2\share\Share%20-S%20Drive\New%20Mexico%20Evaluation\Needs%20Assessment%20Measurement%20Tools\NM%20SPF%20SIG%20CS\2017%20CS\Data%20analysis\estimates%20with%20weights\Weighted%20alcohol%20&amp;%20cigarett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nc-fs2\share\Share%20-S%20Drive\New%20Mexico%20Evaluation\Needs%20Assessment%20Measurement%20Tools\NM%20SPF%20SIG%20CS\2017%20CS\Data%20analysis\estimates%20with%20weights\Weighted%20alcohol%20&amp;%20cigarette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nc-fs2\share\Share%20-S%20Drive\New%20Mexico%20Evaluation\Needs%20Assessment%20Measurement%20Tools\NM%20SPF%20SIG%20CS\2017%20CS\Data%20analysis\estimates%20with%20weights\Weighted%20alcohol%20&amp;%20cigarett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26347668079952"/>
          <c:y val="3.1640624999999999E-2"/>
          <c:w val="0.86406700764968469"/>
          <c:h val="0.735607775590551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'2017 demo'!$B$11</c:f>
              <c:strCache>
                <c:ptCount val="1"/>
                <c:pt idx="0">
                  <c:v>Actual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'2017 demo'!$A$12:$A$13</c:f>
              <c:strCache>
                <c:ptCount val="2"/>
                <c:pt idx="0">
                  <c:v>Male (n= 4,177)</c:v>
                </c:pt>
                <c:pt idx="1">
                  <c:v>Female (n=6,347)</c:v>
                </c:pt>
              </c:strCache>
            </c:strRef>
          </c:cat>
          <c:val>
            <c:numRef>
              <c:f>'2017 demo'!$B$12:$B$13</c:f>
              <c:numCache>
                <c:formatCode>0.0</c:formatCode>
                <c:ptCount val="2"/>
                <c:pt idx="0">
                  <c:v>39.700000000000003</c:v>
                </c:pt>
                <c:pt idx="1">
                  <c:v>60.3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E-4FC1-BF18-037582614D54}"/>
            </c:ext>
          </c:extLst>
        </c:ser>
        <c:ser>
          <c:idx val="1"/>
          <c:order val="1"/>
          <c:tx>
            <c:strRef>
              <c:f>'2017 demo'!$C$11</c:f>
              <c:strCache>
                <c:ptCount val="1"/>
                <c:pt idx="0">
                  <c:v>Weighted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'2017 demo'!$A$12:$A$13</c:f>
              <c:strCache>
                <c:ptCount val="2"/>
                <c:pt idx="0">
                  <c:v>Male (n= 4,177)</c:v>
                </c:pt>
                <c:pt idx="1">
                  <c:v>Female (n=6,347)</c:v>
                </c:pt>
              </c:strCache>
            </c:strRef>
          </c:cat>
          <c:val>
            <c:numRef>
              <c:f>'2017 demo'!$C$12:$C$13</c:f>
              <c:numCache>
                <c:formatCode>General</c:formatCode>
                <c:ptCount val="2"/>
                <c:pt idx="0">
                  <c:v>49.1</c:v>
                </c:pt>
                <c:pt idx="1">
                  <c:v>50.9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5E-4FC1-BF18-037582614D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4105408"/>
        <c:axId val="164105800"/>
      </c:barChart>
      <c:catAx>
        <c:axId val="1641054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Gender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105800"/>
        <c:crosses val="autoZero"/>
        <c:auto val="1"/>
        <c:lblAlgn val="ctr"/>
        <c:lblOffset val="100"/>
        <c:noMultiLvlLbl val="0"/>
      </c:catAx>
      <c:valAx>
        <c:axId val="164105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105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529755791395642"/>
          <c:y val="3.7971431455683421E-2"/>
          <c:w val="0.3186281714785652"/>
          <c:h val="0.119681688725079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3449256342957"/>
          <c:y val="5.0925925925925923E-2"/>
          <c:w val="0.83609951881014877"/>
          <c:h val="0.657344706911636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Mil_LGBT!$B$2</c:f>
              <c:strCache>
                <c:ptCount val="1"/>
                <c:pt idx="0">
                  <c:v>Military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Mil_LGBT!$A$3:$A$7</c:f>
              <c:strCache>
                <c:ptCount val="5"/>
                <c:pt idx="0">
                  <c:v>Past 30-day alcohol use</c:v>
                </c:pt>
                <c:pt idx="1">
                  <c:v>Past 30-day binge drinking</c:v>
                </c:pt>
                <c:pt idx="2">
                  <c:v>Past 30-day drinking and driving</c:v>
                </c:pt>
                <c:pt idx="3">
                  <c:v>Past 30-day binge drinking and driving</c:v>
                </c:pt>
                <c:pt idx="4">
                  <c:v>Past year purchased alcohol for someone under 21</c:v>
                </c:pt>
              </c:strCache>
            </c:strRef>
          </c:cat>
          <c:val>
            <c:numRef>
              <c:f>Mil_LGBT!$B$3:$B$7</c:f>
              <c:numCache>
                <c:formatCode>0.0</c:formatCode>
                <c:ptCount val="5"/>
                <c:pt idx="0">
                  <c:v>50.5</c:v>
                </c:pt>
                <c:pt idx="1">
                  <c:v>15.8</c:v>
                </c:pt>
                <c:pt idx="2">
                  <c:v>2.6</c:v>
                </c:pt>
                <c:pt idx="3">
                  <c:v>3.8</c:v>
                </c:pt>
                <c:pt idx="4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7E-47BD-8E0F-E0521BF23F1B}"/>
            </c:ext>
          </c:extLst>
        </c:ser>
        <c:ser>
          <c:idx val="1"/>
          <c:order val="1"/>
          <c:tx>
            <c:strRef>
              <c:f>Mil_LGBT!$C$2</c:f>
              <c:strCache>
                <c:ptCount val="1"/>
                <c:pt idx="0">
                  <c:v>LGBT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Mil_LGBT!$A$3:$A$7</c:f>
              <c:strCache>
                <c:ptCount val="5"/>
                <c:pt idx="0">
                  <c:v>Past 30-day alcohol use</c:v>
                </c:pt>
                <c:pt idx="1">
                  <c:v>Past 30-day binge drinking</c:v>
                </c:pt>
                <c:pt idx="2">
                  <c:v>Past 30-day drinking and driving</c:v>
                </c:pt>
                <c:pt idx="3">
                  <c:v>Past 30-day binge drinking and driving</c:v>
                </c:pt>
                <c:pt idx="4">
                  <c:v>Past year purchased alcohol for someone under 21</c:v>
                </c:pt>
              </c:strCache>
            </c:strRef>
          </c:cat>
          <c:val>
            <c:numRef>
              <c:f>Mil_LGBT!$C$3:$C$7</c:f>
              <c:numCache>
                <c:formatCode>0.0</c:formatCode>
                <c:ptCount val="5"/>
                <c:pt idx="0">
                  <c:v>60.8</c:v>
                </c:pt>
                <c:pt idx="1">
                  <c:v>24.5</c:v>
                </c:pt>
                <c:pt idx="2">
                  <c:v>8.1</c:v>
                </c:pt>
                <c:pt idx="3">
                  <c:v>8.9</c:v>
                </c:pt>
                <c:pt idx="4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7E-47BD-8E0F-E0521BF23F1B}"/>
            </c:ext>
          </c:extLst>
        </c:ser>
        <c:ser>
          <c:idx val="2"/>
          <c:order val="2"/>
          <c:tx>
            <c:strRef>
              <c:f>Mil_LGBT!$D$2</c:f>
              <c:strCache>
                <c:ptCount val="1"/>
                <c:pt idx="0">
                  <c:v>All others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Mil_LGBT!$A$3:$A$7</c:f>
              <c:strCache>
                <c:ptCount val="5"/>
                <c:pt idx="0">
                  <c:v>Past 30-day alcohol use</c:v>
                </c:pt>
                <c:pt idx="1">
                  <c:v>Past 30-day binge drinking</c:v>
                </c:pt>
                <c:pt idx="2">
                  <c:v>Past 30-day drinking and driving</c:v>
                </c:pt>
                <c:pt idx="3">
                  <c:v>Past 30-day binge drinking and driving</c:v>
                </c:pt>
                <c:pt idx="4">
                  <c:v>Past year purchased alcohol for someone under 21</c:v>
                </c:pt>
              </c:strCache>
            </c:strRef>
          </c:cat>
          <c:val>
            <c:numRef>
              <c:f>Mil_LGBT!$D$3:$D$7</c:f>
              <c:numCache>
                <c:formatCode>0.0</c:formatCode>
                <c:ptCount val="5"/>
                <c:pt idx="0">
                  <c:v>46.6</c:v>
                </c:pt>
                <c:pt idx="1">
                  <c:v>15.7</c:v>
                </c:pt>
                <c:pt idx="2">
                  <c:v>3.3</c:v>
                </c:pt>
                <c:pt idx="3">
                  <c:v>2.2999999999999998</c:v>
                </c:pt>
                <c:pt idx="4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7E-47BD-8E0F-E0521BF23F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2025072"/>
        <c:axId val="412025464"/>
      </c:barChart>
      <c:catAx>
        <c:axId val="41202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025464"/>
        <c:crosses val="autoZero"/>
        <c:auto val="1"/>
        <c:lblAlgn val="ctr"/>
        <c:lblOffset val="100"/>
        <c:noMultiLvlLbl val="0"/>
      </c:catAx>
      <c:valAx>
        <c:axId val="412025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Weighted Percent</a:t>
                </a:r>
              </a:p>
            </c:rich>
          </c:tx>
          <c:layout>
            <c:manualLayout>
              <c:xMode val="edge"/>
              <c:yMode val="edge"/>
              <c:x val="1.6666666666666666E-2"/>
              <c:y val="0.200431612715077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02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014960629921268"/>
          <c:y val="7.9281860600758203E-2"/>
          <c:w val="0.38636745406824152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'alc access'!$I$1</c:f>
              <c:strCache>
                <c:ptCount val="1"/>
                <c:pt idx="0">
                  <c:v>Access to Alcohol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'alc access'!$H$2:$H$9</c:f>
              <c:strCache>
                <c:ptCount val="8"/>
                <c:pt idx="0">
                  <c:v>Bought it at a restaurant/bar/public place</c:v>
                </c:pt>
                <c:pt idx="1">
                  <c:v>Got it some other way</c:v>
                </c:pt>
                <c:pt idx="2">
                  <c:v>Took it from home/someone's home</c:v>
                </c:pt>
                <c:pt idx="3">
                  <c:v>Parent/guardian gave or bought it</c:v>
                </c:pt>
                <c:pt idx="4">
                  <c:v>Someone underage gave or bought it</c:v>
                </c:pt>
                <c:pt idx="5">
                  <c:v>Adult family member gave or bought it</c:v>
                </c:pt>
                <c:pt idx="6">
                  <c:v>Unrelated adult gave or bought it</c:v>
                </c:pt>
                <c:pt idx="7">
                  <c:v>Got it at a party</c:v>
                </c:pt>
              </c:strCache>
            </c:strRef>
          </c:cat>
          <c:val>
            <c:numRef>
              <c:f>'alc access'!$I$2:$I$9</c:f>
              <c:numCache>
                <c:formatCode>0.0</c:formatCode>
                <c:ptCount val="8"/>
                <c:pt idx="0">
                  <c:v>5.5</c:v>
                </c:pt>
                <c:pt idx="1">
                  <c:v>5.8</c:v>
                </c:pt>
                <c:pt idx="2">
                  <c:v>7.8</c:v>
                </c:pt>
                <c:pt idx="3">
                  <c:v>9.3000000000000007</c:v>
                </c:pt>
                <c:pt idx="4">
                  <c:v>10.5</c:v>
                </c:pt>
                <c:pt idx="5">
                  <c:v>22.4</c:v>
                </c:pt>
                <c:pt idx="6">
                  <c:v>39.700000000000003</c:v>
                </c:pt>
                <c:pt idx="7">
                  <c:v>45.4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18-44D5-ABB4-DA5FD83399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772088"/>
        <c:axId val="171772472"/>
      </c:barChart>
      <c:catAx>
        <c:axId val="1717720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71772472"/>
        <c:crosses val="autoZero"/>
        <c:auto val="1"/>
        <c:lblAlgn val="ctr"/>
        <c:lblOffset val="100"/>
        <c:noMultiLvlLbl val="0"/>
      </c:catAx>
      <c:valAx>
        <c:axId val="17177247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Weighted %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171772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46983970753656"/>
          <c:y val="3.9005847953216377E-2"/>
          <c:w val="0.85016111267341588"/>
          <c:h val="0.70683727034120736"/>
        </c:manualLayout>
      </c:layout>
      <c:lineChart>
        <c:grouping val="standard"/>
        <c:varyColors val="0"/>
        <c:ser>
          <c:idx val="0"/>
          <c:order val="0"/>
          <c:tx>
            <c:strRef>
              <c:f>'Alcohol Trends'!$C$22</c:f>
              <c:strCache>
                <c:ptCount val="1"/>
                <c:pt idx="0">
                  <c:v>Past 30 day drinking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'Alcohol Trends'!$B$23:$B$26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'Alcohol Trends'!$C$23:$C$26</c:f>
              <c:numCache>
                <c:formatCode>General</c:formatCode>
                <c:ptCount val="4"/>
                <c:pt idx="0">
                  <c:v>39.1</c:v>
                </c:pt>
                <c:pt idx="1">
                  <c:v>45.9</c:v>
                </c:pt>
                <c:pt idx="2">
                  <c:v>47.5</c:v>
                </c:pt>
                <c:pt idx="3">
                  <c:v>47.6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63-4CBC-B3A9-EE6D75389620}"/>
            </c:ext>
          </c:extLst>
        </c:ser>
        <c:ser>
          <c:idx val="1"/>
          <c:order val="1"/>
          <c:tx>
            <c:strRef>
              <c:f>'Alcohol Trends'!$D$22</c:f>
              <c:strCache>
                <c:ptCount val="1"/>
                <c:pt idx="0">
                  <c:v>Past 30 day binge drinking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'Alcohol Trends'!$B$23:$B$26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'Alcohol Trends'!$D$23:$D$26</c:f>
              <c:numCache>
                <c:formatCode>General</c:formatCode>
                <c:ptCount val="4"/>
                <c:pt idx="0">
                  <c:v>18.7</c:v>
                </c:pt>
                <c:pt idx="1">
                  <c:v>16.8</c:v>
                </c:pt>
                <c:pt idx="2">
                  <c:v>16.100000000000001</c:v>
                </c:pt>
                <c:pt idx="3">
                  <c:v>16.3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63-4CBC-B3A9-EE6D75389620}"/>
            </c:ext>
          </c:extLst>
        </c:ser>
        <c:ser>
          <c:idx val="2"/>
          <c:order val="2"/>
          <c:tx>
            <c:strRef>
              <c:f>'Alcohol Trends'!$E$22</c:f>
              <c:strCache>
                <c:ptCount val="1"/>
                <c:pt idx="0">
                  <c:v>Heavy Drinking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'Alcohol Trends'!$B$23:$B$26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'Alcohol Trends'!$E$23:$E$26</c:f>
              <c:numCache>
                <c:formatCode>General</c:formatCode>
                <c:ptCount val="4"/>
                <c:pt idx="1">
                  <c:v>4.4000000000000004</c:v>
                </c:pt>
                <c:pt idx="2">
                  <c:v>3.5</c:v>
                </c:pt>
                <c:pt idx="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E63-4CBC-B3A9-EE6D7538962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57874520"/>
        <c:axId val="457873736"/>
      </c:lineChart>
      <c:catAx>
        <c:axId val="457874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NMCS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873736"/>
        <c:crosses val="autoZero"/>
        <c:auto val="1"/>
        <c:lblAlgn val="ctr"/>
        <c:lblOffset val="100"/>
        <c:noMultiLvlLbl val="0"/>
      </c:catAx>
      <c:valAx>
        <c:axId val="457873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Weighted Percent</a:t>
                </a:r>
              </a:p>
            </c:rich>
          </c:tx>
          <c:layout>
            <c:manualLayout>
              <c:xMode val="edge"/>
              <c:yMode val="edge"/>
              <c:x val="1.8524351122776315E-2"/>
              <c:y val="0.205794308606161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874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123915654610964E-2"/>
          <c:y val="2.2063496659479369E-2"/>
          <c:w val="0.89275179056007825"/>
          <c:h val="0.61960809473984391"/>
        </c:manualLayout>
      </c:layout>
      <c:lineChart>
        <c:grouping val="standard"/>
        <c:varyColors val="0"/>
        <c:ser>
          <c:idx val="0"/>
          <c:order val="0"/>
          <c:tx>
            <c:strRef>
              <c:f>'Alcohol Trends'!$C$28</c:f>
              <c:strCache>
                <c:ptCount val="1"/>
                <c:pt idx="0">
                  <c:v>Past 30 day driving after having "perhaps too much to drink"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5137795275590558E-2"/>
                  <c:y val="3.8141490259861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75-46B5-99C7-CD875AF9B8E6}"/>
                </c:ext>
              </c:extLst>
            </c:dLbl>
            <c:dLbl>
              <c:idx val="3"/>
              <c:layout>
                <c:manualLayout>
                  <c:x val="-2.7903821344365853E-4"/>
                  <c:y val="-4.186560885422839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75-46B5-99C7-CD875AF9B8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'Alcohol Trends'!$B$29:$B$32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'Alcohol Trends'!$C$29:$C$32</c:f>
              <c:numCache>
                <c:formatCode>General</c:formatCode>
                <c:ptCount val="4"/>
                <c:pt idx="0">
                  <c:v>2.7</c:v>
                </c:pt>
                <c:pt idx="1">
                  <c:v>4.5</c:v>
                </c:pt>
                <c:pt idx="2">
                  <c:v>3.5</c:v>
                </c:pt>
                <c:pt idx="3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20-4391-95E4-5009F81DFC66}"/>
            </c:ext>
          </c:extLst>
        </c:ser>
        <c:ser>
          <c:idx val="1"/>
          <c:order val="1"/>
          <c:tx>
            <c:strRef>
              <c:f>'Alcohol Trends'!$D$28</c:f>
              <c:strCache>
                <c:ptCount val="1"/>
                <c:pt idx="0">
                  <c:v>Past 30-day Binge drinking and driving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5702767027002981E-2"/>
                  <c:y val="3.8141490259861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75-46B5-99C7-CD875AF9B8E6}"/>
                </c:ext>
              </c:extLst>
            </c:dLbl>
            <c:dLbl>
              <c:idx val="2"/>
              <c:layout>
                <c:manualLayout>
                  <c:x val="-5.6776213354686599E-2"/>
                  <c:y val="4.3432496653021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75-46B5-99C7-CD875AF9B8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'Alcohol Trends'!$B$29:$B$32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'Alcohol Trends'!$D$29:$D$32</c:f>
              <c:numCache>
                <c:formatCode>General</c:formatCode>
                <c:ptCount val="4"/>
                <c:pt idx="0">
                  <c:v>2.7</c:v>
                </c:pt>
                <c:pt idx="1">
                  <c:v>3.6</c:v>
                </c:pt>
                <c:pt idx="2">
                  <c:v>2.9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20-4391-95E4-5009F81DFC66}"/>
            </c:ext>
          </c:extLst>
        </c:ser>
        <c:ser>
          <c:idx val="2"/>
          <c:order val="2"/>
          <c:tx>
            <c:strRef>
              <c:f>'Alcohol Trends'!$E$28</c:f>
              <c:strCache>
                <c:ptCount val="1"/>
                <c:pt idx="0">
                  <c:v>Provided alcohol to a minor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883391165087423E-2"/>
                  <c:y val="-8.35516567828306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704857867342839E-2"/>
                      <c:h val="7.45107016853521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D75-46B5-99C7-CD875AF9B8E6}"/>
                </c:ext>
              </c:extLst>
            </c:dLbl>
            <c:dLbl>
              <c:idx val="2"/>
              <c:layout>
                <c:manualLayout>
                  <c:x val="-3.1352484541127275E-2"/>
                  <c:y val="-2.27050832614846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75-46B5-99C7-CD875AF9B8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'Alcohol Trends'!$B$29:$B$32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'Alcohol Trends'!$E$29:$E$32</c:f>
              <c:numCache>
                <c:formatCode>General</c:formatCode>
                <c:ptCount val="4"/>
                <c:pt idx="0">
                  <c:v>2.9</c:v>
                </c:pt>
                <c:pt idx="1">
                  <c:v>3.6</c:v>
                </c:pt>
                <c:pt idx="2">
                  <c:v>3.1</c:v>
                </c:pt>
                <c:pt idx="3">
                  <c:v>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20-4391-95E4-5009F81DFC6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33071792"/>
        <c:axId val="233072184"/>
      </c:lineChart>
      <c:catAx>
        <c:axId val="2330717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NMCS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072184"/>
        <c:crosses val="autoZero"/>
        <c:auto val="1"/>
        <c:lblAlgn val="ctr"/>
        <c:lblOffset val="100"/>
        <c:noMultiLvlLbl val="0"/>
      </c:catAx>
      <c:valAx>
        <c:axId val="233072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Weighted Percent</a:t>
                </a:r>
              </a:p>
            </c:rich>
          </c:tx>
          <c:layout>
            <c:manualLayout>
              <c:xMode val="edge"/>
              <c:yMode val="edge"/>
              <c:x val="1.4124293785310734E-3"/>
              <c:y val="0.173593545305492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071792"/>
        <c:crosses val="autoZero"/>
        <c:crossBetween val="between"/>
        <c:majorUnit val="1"/>
        <c:min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'Whole Sample +sex'!$B$2</c:f>
              <c:strCache>
                <c:ptCount val="1"/>
                <c:pt idx="0">
                  <c:v>Whole sample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944444444444444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29-4FF7-BA9A-8CB0A25E5C6F}"/>
                </c:ext>
              </c:extLst>
            </c:dLbl>
            <c:dLbl>
              <c:idx val="2"/>
              <c:layout>
                <c:manualLayout>
                  <c:x val="-2.222222222222222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29-4FF7-BA9A-8CB0A25E5C6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'Whole Sample +sex'!$A$3:$A$5</c:f>
              <c:strCache>
                <c:ptCount val="3"/>
                <c:pt idx="0">
                  <c:v>Past 30-day prescription painkiller use for any reason</c:v>
                </c:pt>
                <c:pt idx="1">
                  <c:v>Past 30-day painkiller use to get high</c:v>
                </c:pt>
                <c:pt idx="2">
                  <c:v>Prevalence of receiving prescription painkiller past year***</c:v>
                </c:pt>
              </c:strCache>
            </c:strRef>
          </c:cat>
          <c:val>
            <c:numRef>
              <c:f>'Whole Sample +sex'!$B$3:$B$5</c:f>
              <c:numCache>
                <c:formatCode>0.0</c:formatCode>
                <c:ptCount val="3"/>
                <c:pt idx="0">
                  <c:v>13.5</c:v>
                </c:pt>
                <c:pt idx="1">
                  <c:v>3.1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29-4FF7-BA9A-8CB0A25E5C6F}"/>
            </c:ext>
          </c:extLst>
        </c:ser>
        <c:ser>
          <c:idx val="1"/>
          <c:order val="1"/>
          <c:tx>
            <c:strRef>
              <c:f>'Whole Sample +sex'!$C$2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'Whole Sample +sex'!$A$3:$A$5</c:f>
              <c:strCache>
                <c:ptCount val="3"/>
                <c:pt idx="0">
                  <c:v>Past 30-day prescription painkiller use for any reason</c:v>
                </c:pt>
                <c:pt idx="1">
                  <c:v>Past 30-day painkiller use to get high</c:v>
                </c:pt>
                <c:pt idx="2">
                  <c:v>Prevalence of receiving prescription painkiller past year***</c:v>
                </c:pt>
              </c:strCache>
            </c:strRef>
          </c:cat>
          <c:val>
            <c:numRef>
              <c:f>'Whole Sample +sex'!$C$3:$C$5</c:f>
              <c:numCache>
                <c:formatCode>0.0</c:formatCode>
                <c:ptCount val="3"/>
                <c:pt idx="0">
                  <c:v>13.6</c:v>
                </c:pt>
                <c:pt idx="1">
                  <c:v>3.1</c:v>
                </c:pt>
                <c:pt idx="2">
                  <c:v>25.8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29-4FF7-BA9A-8CB0A25E5C6F}"/>
            </c:ext>
          </c:extLst>
        </c:ser>
        <c:ser>
          <c:idx val="2"/>
          <c:order val="2"/>
          <c:tx>
            <c:strRef>
              <c:f>'Whole Sample +sex'!$D$2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000000000000001E-2"/>
                  <c:y val="-9.25925925925925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29-4FF7-BA9A-8CB0A25E5C6F}"/>
                </c:ext>
              </c:extLst>
            </c:dLbl>
            <c:dLbl>
              <c:idx val="2"/>
              <c:layout>
                <c:manualLayout>
                  <c:x val="1.944444444444444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29-4FF7-BA9A-8CB0A25E5C6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'Whole Sample +sex'!$A$3:$A$5</c:f>
              <c:strCache>
                <c:ptCount val="3"/>
                <c:pt idx="0">
                  <c:v>Past 30-day prescription painkiller use for any reason</c:v>
                </c:pt>
                <c:pt idx="1">
                  <c:v>Past 30-day painkiller use to get high</c:v>
                </c:pt>
                <c:pt idx="2">
                  <c:v>Prevalence of receiving prescription painkiller past year***</c:v>
                </c:pt>
              </c:strCache>
            </c:strRef>
          </c:cat>
          <c:val>
            <c:numRef>
              <c:f>'Whole Sample +sex'!$D$3:$D$5</c:f>
              <c:numCache>
                <c:formatCode>0.0</c:formatCode>
                <c:ptCount val="3"/>
                <c:pt idx="0">
                  <c:v>13.2</c:v>
                </c:pt>
                <c:pt idx="1">
                  <c:v>2.7</c:v>
                </c:pt>
                <c:pt idx="2">
                  <c:v>30.2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029-4FF7-BA9A-8CB0A25E5C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78415640"/>
        <c:axId val="378416032"/>
      </c:barChart>
      <c:catAx>
        <c:axId val="378415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8416032"/>
        <c:crosses val="autoZero"/>
        <c:auto val="1"/>
        <c:lblAlgn val="ctr"/>
        <c:lblOffset val="100"/>
        <c:noMultiLvlLbl val="0"/>
      </c:catAx>
      <c:valAx>
        <c:axId val="3784160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Weighted Percent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378415640"/>
        <c:crosses val="autoZero"/>
        <c:crossBetween val="between"/>
        <c:majorUnit val="7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'Whole Sample +sex'!$B$7</c:f>
              <c:strCache>
                <c:ptCount val="1"/>
                <c:pt idx="0">
                  <c:v>Whole sample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2222222222222223E-2"/>
                  <c:y val="9.25925925925925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61-4893-AD60-F912792A9B54}"/>
                </c:ext>
              </c:extLst>
            </c:dLbl>
            <c:dLbl>
              <c:idx val="2"/>
              <c:layout>
                <c:manualLayout>
                  <c:x val="-2.500000000000010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61-4893-AD60-F912792A9B5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'Whole Sample +sex'!$A$8:$A$10</c:f>
              <c:strCache>
                <c:ptCount val="3"/>
                <c:pt idx="0">
                  <c:v>Great/moderate risk of harm using Rx pain killers for a non-medical reason***</c:v>
                </c:pt>
                <c:pt idx="1">
                  <c:v>Given/shared prescription drugs with someone past year</c:v>
                </c:pt>
                <c:pt idx="2">
                  <c:v>Medication locked or safely stored away*</c:v>
                </c:pt>
              </c:strCache>
            </c:strRef>
          </c:cat>
          <c:val>
            <c:numRef>
              <c:f>'Whole Sample +sex'!$B$8:$B$10</c:f>
              <c:numCache>
                <c:formatCode>0.0</c:formatCode>
                <c:ptCount val="3"/>
                <c:pt idx="0">
                  <c:v>84.1</c:v>
                </c:pt>
                <c:pt idx="1">
                  <c:v>5.9</c:v>
                </c:pt>
                <c:pt idx="2">
                  <c:v>41.7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61-4893-AD60-F912792A9B54}"/>
            </c:ext>
          </c:extLst>
        </c:ser>
        <c:ser>
          <c:idx val="1"/>
          <c:order val="1"/>
          <c:tx>
            <c:strRef>
              <c:f>'Whole Sample +sex'!$C$7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'Whole Sample +sex'!$A$8:$A$10</c:f>
              <c:strCache>
                <c:ptCount val="3"/>
                <c:pt idx="0">
                  <c:v>Great/moderate risk of harm using Rx pain killers for a non-medical reason***</c:v>
                </c:pt>
                <c:pt idx="1">
                  <c:v>Given/shared prescription drugs with someone past year</c:v>
                </c:pt>
                <c:pt idx="2">
                  <c:v>Medication locked or safely stored away*</c:v>
                </c:pt>
              </c:strCache>
            </c:strRef>
          </c:cat>
          <c:val>
            <c:numRef>
              <c:f>'Whole Sample +sex'!$C$8:$C$10</c:f>
              <c:numCache>
                <c:formatCode>0.0</c:formatCode>
                <c:ptCount val="3"/>
                <c:pt idx="0">
                  <c:v>81.400000000000006</c:v>
                </c:pt>
                <c:pt idx="1">
                  <c:v>5.3</c:v>
                </c:pt>
                <c:pt idx="2">
                  <c:v>39.5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61-4893-AD60-F912792A9B54}"/>
            </c:ext>
          </c:extLst>
        </c:ser>
        <c:ser>
          <c:idx val="2"/>
          <c:order val="2"/>
          <c:tx>
            <c:strRef>
              <c:f>'Whole Sample +sex'!$D$7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00000000000000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61-4893-AD60-F912792A9B54}"/>
                </c:ext>
              </c:extLst>
            </c:dLbl>
            <c:dLbl>
              <c:idx val="2"/>
              <c:layout>
                <c:manualLayout>
                  <c:x val="3.0555555555555454E-2"/>
                  <c:y val="-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61-4893-AD60-F912792A9B5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'Whole Sample +sex'!$A$8:$A$10</c:f>
              <c:strCache>
                <c:ptCount val="3"/>
                <c:pt idx="0">
                  <c:v>Great/moderate risk of harm using Rx pain killers for a non-medical reason***</c:v>
                </c:pt>
                <c:pt idx="1">
                  <c:v>Given/shared prescription drugs with someone past year</c:v>
                </c:pt>
                <c:pt idx="2">
                  <c:v>Medication locked or safely stored away*</c:v>
                </c:pt>
              </c:strCache>
            </c:strRef>
          </c:cat>
          <c:val>
            <c:numRef>
              <c:f>'Whole Sample +sex'!$D$8:$D$10</c:f>
              <c:numCache>
                <c:formatCode>0.0</c:formatCode>
                <c:ptCount val="3"/>
                <c:pt idx="0">
                  <c:v>87</c:v>
                </c:pt>
                <c:pt idx="1">
                  <c:v>6.3</c:v>
                </c:pt>
                <c:pt idx="2">
                  <c:v>43.6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61-4893-AD60-F912792A9B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78416816"/>
        <c:axId val="378417208"/>
      </c:barChart>
      <c:catAx>
        <c:axId val="378416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8417208"/>
        <c:crosses val="autoZero"/>
        <c:auto val="1"/>
        <c:lblAlgn val="ctr"/>
        <c:lblOffset val="100"/>
        <c:noMultiLvlLbl val="0"/>
      </c:catAx>
      <c:valAx>
        <c:axId val="378417208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Weighted Percent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378416816"/>
        <c:crosses val="autoZero"/>
        <c:crossBetween val="between"/>
        <c:majorUnit val="20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'By age'!$A$3</c:f>
              <c:strCache>
                <c:ptCount val="1"/>
                <c:pt idx="0">
                  <c:v>18-20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age'!$B$2:$D$2</c:f>
              <c:strCache>
                <c:ptCount val="3"/>
                <c:pt idx="0">
                  <c:v>Past 30-day Rx painkiller use for any reason</c:v>
                </c:pt>
                <c:pt idx="1">
                  <c:v>Past 30-day painkiller use to get high</c:v>
                </c:pt>
                <c:pt idx="2">
                  <c:v>Past year prevalence of receiving Rx painkiller</c:v>
                </c:pt>
              </c:strCache>
            </c:strRef>
          </c:cat>
          <c:val>
            <c:numRef>
              <c:f>'By age'!$B$3:$D$3</c:f>
              <c:numCache>
                <c:formatCode>0.0</c:formatCode>
                <c:ptCount val="3"/>
                <c:pt idx="0">
                  <c:v>12.8</c:v>
                </c:pt>
                <c:pt idx="1">
                  <c:v>5.3</c:v>
                </c:pt>
                <c:pt idx="2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AA-4947-BC2E-1411EEA405BD}"/>
            </c:ext>
          </c:extLst>
        </c:ser>
        <c:ser>
          <c:idx val="1"/>
          <c:order val="1"/>
          <c:tx>
            <c:strRef>
              <c:f>'By age'!$A$4</c:f>
              <c:strCache>
                <c:ptCount val="1"/>
                <c:pt idx="0">
                  <c:v>21-25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age'!$B$2:$D$2</c:f>
              <c:strCache>
                <c:ptCount val="3"/>
                <c:pt idx="0">
                  <c:v>Past 30-day Rx painkiller use for any reason</c:v>
                </c:pt>
                <c:pt idx="1">
                  <c:v>Past 30-day painkiller use to get high</c:v>
                </c:pt>
                <c:pt idx="2">
                  <c:v>Past year prevalence of receiving Rx painkiller</c:v>
                </c:pt>
              </c:strCache>
            </c:strRef>
          </c:cat>
          <c:val>
            <c:numRef>
              <c:f>'By age'!$B$4:$D$4</c:f>
              <c:numCache>
                <c:formatCode>0.0</c:formatCode>
                <c:ptCount val="3"/>
                <c:pt idx="0">
                  <c:v>10.6</c:v>
                </c:pt>
                <c:pt idx="1">
                  <c:v>3.6</c:v>
                </c:pt>
                <c:pt idx="2">
                  <c:v>21.4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AA-4947-BC2E-1411EEA405BD}"/>
            </c:ext>
          </c:extLst>
        </c:ser>
        <c:ser>
          <c:idx val="2"/>
          <c:order val="2"/>
          <c:tx>
            <c:strRef>
              <c:f>'By age'!$A$5</c:f>
              <c:strCache>
                <c:ptCount val="1"/>
                <c:pt idx="0">
                  <c:v>26-30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age'!$B$2:$D$2</c:f>
              <c:strCache>
                <c:ptCount val="3"/>
                <c:pt idx="0">
                  <c:v>Past 30-day Rx painkiller use for any reason</c:v>
                </c:pt>
                <c:pt idx="1">
                  <c:v>Past 30-day painkiller use to get high</c:v>
                </c:pt>
                <c:pt idx="2">
                  <c:v>Past year prevalence of receiving Rx painkiller</c:v>
                </c:pt>
              </c:strCache>
            </c:strRef>
          </c:cat>
          <c:val>
            <c:numRef>
              <c:f>'By age'!$B$5:$D$5</c:f>
              <c:numCache>
                <c:formatCode>General</c:formatCode>
                <c:ptCount val="3"/>
                <c:pt idx="0">
                  <c:v>10.9</c:v>
                </c:pt>
                <c:pt idx="1">
                  <c:v>2.9</c:v>
                </c:pt>
                <c:pt idx="2">
                  <c:v>22.7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AA-4947-BC2E-1411EEA405BD}"/>
            </c:ext>
          </c:extLst>
        </c:ser>
        <c:ser>
          <c:idx val="3"/>
          <c:order val="3"/>
          <c:tx>
            <c:strRef>
              <c:f>'By age'!$A$6</c:f>
              <c:strCache>
                <c:ptCount val="1"/>
                <c:pt idx="0">
                  <c:v>31-40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age'!$B$2:$D$2</c:f>
              <c:strCache>
                <c:ptCount val="3"/>
                <c:pt idx="0">
                  <c:v>Past 30-day Rx painkiller use for any reason</c:v>
                </c:pt>
                <c:pt idx="1">
                  <c:v>Past 30-day painkiller use to get high</c:v>
                </c:pt>
                <c:pt idx="2">
                  <c:v>Past year prevalence of receiving Rx painkiller</c:v>
                </c:pt>
              </c:strCache>
            </c:strRef>
          </c:cat>
          <c:val>
            <c:numRef>
              <c:f>'By age'!$B$6:$D$6</c:f>
              <c:numCache>
                <c:formatCode>General</c:formatCode>
                <c:ptCount val="3"/>
                <c:pt idx="0">
                  <c:v>11.9</c:v>
                </c:pt>
                <c:pt idx="1">
                  <c:v>3.3</c:v>
                </c:pt>
                <c:pt idx="2">
                  <c:v>25.3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AA-4947-BC2E-1411EEA405BD}"/>
            </c:ext>
          </c:extLst>
        </c:ser>
        <c:ser>
          <c:idx val="4"/>
          <c:order val="4"/>
          <c:tx>
            <c:strRef>
              <c:f>'By age'!$A$7</c:f>
              <c:strCache>
                <c:ptCount val="1"/>
                <c:pt idx="0">
                  <c:v>41-50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age'!$B$2:$D$2</c:f>
              <c:strCache>
                <c:ptCount val="3"/>
                <c:pt idx="0">
                  <c:v>Past 30-day Rx painkiller use for any reason</c:v>
                </c:pt>
                <c:pt idx="1">
                  <c:v>Past 30-day painkiller use to get high</c:v>
                </c:pt>
                <c:pt idx="2">
                  <c:v>Past year prevalence of receiving Rx painkiller</c:v>
                </c:pt>
              </c:strCache>
            </c:strRef>
          </c:cat>
          <c:val>
            <c:numRef>
              <c:f>'By age'!$B$7:$D$7</c:f>
              <c:numCache>
                <c:formatCode>General</c:formatCode>
                <c:ptCount val="3"/>
                <c:pt idx="0">
                  <c:v>14.6</c:v>
                </c:pt>
                <c:pt idx="1">
                  <c:v>2.8</c:v>
                </c:pt>
                <c:pt idx="2">
                  <c:v>28.6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AA-4947-BC2E-1411EEA405BD}"/>
            </c:ext>
          </c:extLst>
        </c:ser>
        <c:ser>
          <c:idx val="5"/>
          <c:order val="5"/>
          <c:tx>
            <c:strRef>
              <c:f>'By age'!$A$8</c:f>
              <c:strCache>
                <c:ptCount val="1"/>
                <c:pt idx="0">
                  <c:v>51-60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age'!$B$2:$D$2</c:f>
              <c:strCache>
                <c:ptCount val="3"/>
                <c:pt idx="0">
                  <c:v>Past 30-day Rx painkiller use for any reason</c:v>
                </c:pt>
                <c:pt idx="1">
                  <c:v>Past 30-day painkiller use to get high</c:v>
                </c:pt>
                <c:pt idx="2">
                  <c:v>Past year prevalence of receiving Rx painkiller</c:v>
                </c:pt>
              </c:strCache>
            </c:strRef>
          </c:cat>
          <c:val>
            <c:numRef>
              <c:f>'By age'!$B$8:$D$8</c:f>
              <c:numCache>
                <c:formatCode>General</c:formatCode>
                <c:ptCount val="3"/>
                <c:pt idx="0">
                  <c:v>15.4</c:v>
                </c:pt>
                <c:pt idx="1">
                  <c:v>3.1</c:v>
                </c:pt>
                <c:pt idx="2">
                  <c:v>32.6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AA-4947-BC2E-1411EEA405BD}"/>
            </c:ext>
          </c:extLst>
        </c:ser>
        <c:ser>
          <c:idx val="6"/>
          <c:order val="6"/>
          <c:tx>
            <c:strRef>
              <c:f>'By age'!$A$9</c:f>
              <c:strCache>
                <c:ptCount val="1"/>
                <c:pt idx="0">
                  <c:v>61-70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age'!$B$2:$D$2</c:f>
              <c:strCache>
                <c:ptCount val="3"/>
                <c:pt idx="0">
                  <c:v>Past 30-day Rx painkiller use for any reason</c:v>
                </c:pt>
                <c:pt idx="1">
                  <c:v>Past 30-day painkiller use to get high</c:v>
                </c:pt>
                <c:pt idx="2">
                  <c:v>Past year prevalence of receiving Rx painkiller</c:v>
                </c:pt>
              </c:strCache>
            </c:strRef>
          </c:cat>
          <c:val>
            <c:numRef>
              <c:f>'By age'!$B$9:$D$9</c:f>
              <c:numCache>
                <c:formatCode>General</c:formatCode>
                <c:ptCount val="3"/>
                <c:pt idx="0">
                  <c:v>15.7</c:v>
                </c:pt>
                <c:pt idx="1">
                  <c:v>2.2999999999999998</c:v>
                </c:pt>
                <c:pt idx="2">
                  <c:v>32.299999999999997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7AA-4947-BC2E-1411EEA405BD}"/>
            </c:ext>
          </c:extLst>
        </c:ser>
        <c:ser>
          <c:idx val="7"/>
          <c:order val="7"/>
          <c:tx>
            <c:strRef>
              <c:f>'By age'!$A$10</c:f>
              <c:strCache>
                <c:ptCount val="1"/>
                <c:pt idx="0">
                  <c:v>70+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age'!$B$2:$D$2</c:f>
              <c:strCache>
                <c:ptCount val="3"/>
                <c:pt idx="0">
                  <c:v>Past 30-day Rx painkiller use for any reason</c:v>
                </c:pt>
                <c:pt idx="1">
                  <c:v>Past 30-day painkiller use to get high</c:v>
                </c:pt>
                <c:pt idx="2">
                  <c:v>Past year prevalence of receiving Rx painkiller</c:v>
                </c:pt>
              </c:strCache>
            </c:strRef>
          </c:cat>
          <c:val>
            <c:numRef>
              <c:f>'By age'!$B$10:$D$10</c:f>
              <c:numCache>
                <c:formatCode>General</c:formatCode>
                <c:ptCount val="3"/>
                <c:pt idx="0">
                  <c:v>13.7</c:v>
                </c:pt>
                <c:pt idx="1">
                  <c:v>2.7</c:v>
                </c:pt>
                <c:pt idx="2">
                  <c:v>31.1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7AA-4947-BC2E-1411EEA405BD}"/>
            </c:ext>
          </c:extLst>
        </c:ser>
        <c:ser>
          <c:idx val="8"/>
          <c:order val="8"/>
          <c:tx>
            <c:strRef>
              <c:f>'By age'!$A$11</c:f>
              <c:strCache>
                <c:ptCount val="1"/>
                <c:pt idx="0">
                  <c:v>18-25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age'!$B$2:$D$2</c:f>
              <c:strCache>
                <c:ptCount val="3"/>
                <c:pt idx="0">
                  <c:v>Past 30-day Rx painkiller use for any reason</c:v>
                </c:pt>
                <c:pt idx="1">
                  <c:v>Past 30-day painkiller use to get high</c:v>
                </c:pt>
                <c:pt idx="2">
                  <c:v>Past year prevalence of receiving Rx painkiller</c:v>
                </c:pt>
              </c:strCache>
            </c:strRef>
          </c:cat>
          <c:val>
            <c:numRef>
              <c:f>'By age'!$B$11:$D$11</c:f>
              <c:numCache>
                <c:formatCode>0.0</c:formatCode>
                <c:ptCount val="3"/>
                <c:pt idx="0">
                  <c:v>11.5</c:v>
                </c:pt>
                <c:pt idx="1">
                  <c:v>4.2</c:v>
                </c:pt>
                <c:pt idx="2">
                  <c:v>21.3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7AA-4947-BC2E-1411EEA405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5690000"/>
        <c:axId val="455690392"/>
      </c:barChart>
      <c:catAx>
        <c:axId val="45569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690392"/>
        <c:crosses val="autoZero"/>
        <c:auto val="1"/>
        <c:lblAlgn val="ctr"/>
        <c:lblOffset val="100"/>
        <c:noMultiLvlLbl val="0"/>
      </c:catAx>
      <c:valAx>
        <c:axId val="455690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Weighted 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690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'By age'!$A$16</c:f>
              <c:strCache>
                <c:ptCount val="1"/>
                <c:pt idx="0">
                  <c:v>18-20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age'!$B$15:$D$15</c:f>
              <c:strCache>
                <c:ptCount val="3"/>
                <c:pt idx="0">
                  <c:v>Great or moderate risk of using Rx painkillers for a non-medical reason</c:v>
                </c:pt>
                <c:pt idx="1">
                  <c:v>Given or shared Rx drugs with someone</c:v>
                </c:pt>
                <c:pt idx="2">
                  <c:v>Medication locked or safely stored away </c:v>
                </c:pt>
              </c:strCache>
            </c:strRef>
          </c:cat>
          <c:val>
            <c:numRef>
              <c:f>'By age'!$B$16:$D$16</c:f>
              <c:numCache>
                <c:formatCode>0.0</c:formatCode>
                <c:ptCount val="3"/>
                <c:pt idx="0">
                  <c:v>74.5</c:v>
                </c:pt>
                <c:pt idx="1">
                  <c:v>9.1999999999999993</c:v>
                </c:pt>
                <c:pt idx="2">
                  <c:v>40.9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32-4C5C-901A-1525FD185DEA}"/>
            </c:ext>
          </c:extLst>
        </c:ser>
        <c:ser>
          <c:idx val="1"/>
          <c:order val="1"/>
          <c:tx>
            <c:strRef>
              <c:f>'By age'!$A$17</c:f>
              <c:strCache>
                <c:ptCount val="1"/>
                <c:pt idx="0">
                  <c:v>21-25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age'!$B$15:$D$15</c:f>
              <c:strCache>
                <c:ptCount val="3"/>
                <c:pt idx="0">
                  <c:v>Great or moderate risk of using Rx painkillers for a non-medical reason</c:v>
                </c:pt>
                <c:pt idx="1">
                  <c:v>Given or shared Rx drugs with someone</c:v>
                </c:pt>
                <c:pt idx="2">
                  <c:v>Medication locked or safely stored away </c:v>
                </c:pt>
              </c:strCache>
            </c:strRef>
          </c:cat>
          <c:val>
            <c:numRef>
              <c:f>'By age'!$B$17:$D$17</c:f>
              <c:numCache>
                <c:formatCode>0.0</c:formatCode>
                <c:ptCount val="3"/>
                <c:pt idx="0">
                  <c:v>80</c:v>
                </c:pt>
                <c:pt idx="1">
                  <c:v>7.9</c:v>
                </c:pt>
                <c:pt idx="2">
                  <c:v>41.4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32-4C5C-901A-1525FD185DEA}"/>
            </c:ext>
          </c:extLst>
        </c:ser>
        <c:ser>
          <c:idx val="2"/>
          <c:order val="2"/>
          <c:tx>
            <c:strRef>
              <c:f>'By age'!$A$18</c:f>
              <c:strCache>
                <c:ptCount val="1"/>
                <c:pt idx="0">
                  <c:v>26-30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age'!$B$15:$D$15</c:f>
              <c:strCache>
                <c:ptCount val="3"/>
                <c:pt idx="0">
                  <c:v>Great or moderate risk of using Rx painkillers for a non-medical reason</c:v>
                </c:pt>
                <c:pt idx="1">
                  <c:v>Given or shared Rx drugs with someone</c:v>
                </c:pt>
                <c:pt idx="2">
                  <c:v>Medication locked or safely stored away </c:v>
                </c:pt>
              </c:strCache>
            </c:strRef>
          </c:cat>
          <c:val>
            <c:numRef>
              <c:f>'By age'!$B$18:$D$18</c:f>
              <c:numCache>
                <c:formatCode>General</c:formatCode>
                <c:ptCount val="3"/>
                <c:pt idx="0">
                  <c:v>78.900000000000006</c:v>
                </c:pt>
                <c:pt idx="1">
                  <c:v>7.7</c:v>
                </c:pt>
                <c:pt idx="2">
                  <c:v>42.4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32-4C5C-901A-1525FD185DEA}"/>
            </c:ext>
          </c:extLst>
        </c:ser>
        <c:ser>
          <c:idx val="3"/>
          <c:order val="3"/>
          <c:tx>
            <c:strRef>
              <c:f>'By age'!$A$19</c:f>
              <c:strCache>
                <c:ptCount val="1"/>
                <c:pt idx="0">
                  <c:v>31-40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age'!$B$15:$D$15</c:f>
              <c:strCache>
                <c:ptCount val="3"/>
                <c:pt idx="0">
                  <c:v>Great or moderate risk of using Rx painkillers for a non-medical reason</c:v>
                </c:pt>
                <c:pt idx="1">
                  <c:v>Given or shared Rx drugs with someone</c:v>
                </c:pt>
                <c:pt idx="2">
                  <c:v>Medication locked or safely stored away </c:v>
                </c:pt>
              </c:strCache>
            </c:strRef>
          </c:cat>
          <c:val>
            <c:numRef>
              <c:f>'By age'!$B$19:$D$19</c:f>
              <c:numCache>
                <c:formatCode>General</c:formatCode>
                <c:ptCount val="3"/>
                <c:pt idx="0">
                  <c:v>82</c:v>
                </c:pt>
                <c:pt idx="1">
                  <c:v>7</c:v>
                </c:pt>
                <c:pt idx="2">
                  <c:v>44.1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32-4C5C-901A-1525FD185DEA}"/>
            </c:ext>
          </c:extLst>
        </c:ser>
        <c:ser>
          <c:idx val="4"/>
          <c:order val="4"/>
          <c:tx>
            <c:strRef>
              <c:f>'By age'!$A$20</c:f>
              <c:strCache>
                <c:ptCount val="1"/>
                <c:pt idx="0">
                  <c:v>41-50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age'!$B$15:$D$15</c:f>
              <c:strCache>
                <c:ptCount val="3"/>
                <c:pt idx="0">
                  <c:v>Great or moderate risk of using Rx painkillers for a non-medical reason</c:v>
                </c:pt>
                <c:pt idx="1">
                  <c:v>Given or shared Rx drugs with someone</c:v>
                </c:pt>
                <c:pt idx="2">
                  <c:v>Medication locked or safely stored away </c:v>
                </c:pt>
              </c:strCache>
            </c:strRef>
          </c:cat>
          <c:val>
            <c:numRef>
              <c:f>'By age'!$B$20:$D$20</c:f>
              <c:numCache>
                <c:formatCode>General</c:formatCode>
                <c:ptCount val="3"/>
                <c:pt idx="0">
                  <c:v>83.5</c:v>
                </c:pt>
                <c:pt idx="1">
                  <c:v>6.3</c:v>
                </c:pt>
                <c:pt idx="2">
                  <c:v>45.3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32-4C5C-901A-1525FD185DEA}"/>
            </c:ext>
          </c:extLst>
        </c:ser>
        <c:ser>
          <c:idx val="5"/>
          <c:order val="5"/>
          <c:tx>
            <c:strRef>
              <c:f>'By age'!$A$21</c:f>
              <c:strCache>
                <c:ptCount val="1"/>
                <c:pt idx="0">
                  <c:v>51-60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age'!$B$15:$D$15</c:f>
              <c:strCache>
                <c:ptCount val="3"/>
                <c:pt idx="0">
                  <c:v>Great or moderate risk of using Rx painkillers for a non-medical reason</c:v>
                </c:pt>
                <c:pt idx="1">
                  <c:v>Given or shared Rx drugs with someone</c:v>
                </c:pt>
                <c:pt idx="2">
                  <c:v>Medication locked or safely stored away </c:v>
                </c:pt>
              </c:strCache>
            </c:strRef>
          </c:cat>
          <c:val>
            <c:numRef>
              <c:f>'By age'!$B$21:$D$21</c:f>
              <c:numCache>
                <c:formatCode>General</c:formatCode>
                <c:ptCount val="3"/>
                <c:pt idx="0">
                  <c:v>86.9</c:v>
                </c:pt>
                <c:pt idx="1">
                  <c:v>5.3</c:v>
                </c:pt>
                <c:pt idx="2">
                  <c:v>38.1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132-4C5C-901A-1525FD185DEA}"/>
            </c:ext>
          </c:extLst>
        </c:ser>
        <c:ser>
          <c:idx val="6"/>
          <c:order val="6"/>
          <c:tx>
            <c:strRef>
              <c:f>'By age'!$A$22</c:f>
              <c:strCache>
                <c:ptCount val="1"/>
                <c:pt idx="0">
                  <c:v>61-70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age'!$B$15:$D$15</c:f>
              <c:strCache>
                <c:ptCount val="3"/>
                <c:pt idx="0">
                  <c:v>Great or moderate risk of using Rx painkillers for a non-medical reason</c:v>
                </c:pt>
                <c:pt idx="1">
                  <c:v>Given or shared Rx drugs with someone</c:v>
                </c:pt>
                <c:pt idx="2">
                  <c:v>Medication locked or safely stored away </c:v>
                </c:pt>
              </c:strCache>
            </c:strRef>
          </c:cat>
          <c:val>
            <c:numRef>
              <c:f>'By age'!$B$22:$D$22</c:f>
              <c:numCache>
                <c:formatCode>General</c:formatCode>
                <c:ptCount val="3"/>
                <c:pt idx="0">
                  <c:v>88.8</c:v>
                </c:pt>
                <c:pt idx="1">
                  <c:v>2.8</c:v>
                </c:pt>
                <c:pt idx="2">
                  <c:v>41.1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132-4C5C-901A-1525FD185DEA}"/>
            </c:ext>
          </c:extLst>
        </c:ser>
        <c:ser>
          <c:idx val="7"/>
          <c:order val="7"/>
          <c:tx>
            <c:strRef>
              <c:f>'By age'!$A$23</c:f>
              <c:strCache>
                <c:ptCount val="1"/>
                <c:pt idx="0">
                  <c:v>70+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age'!$B$15:$D$15</c:f>
              <c:strCache>
                <c:ptCount val="3"/>
                <c:pt idx="0">
                  <c:v>Great or moderate risk of using Rx painkillers for a non-medical reason</c:v>
                </c:pt>
                <c:pt idx="1">
                  <c:v>Given or shared Rx drugs with someone</c:v>
                </c:pt>
                <c:pt idx="2">
                  <c:v>Medication locked or safely stored away </c:v>
                </c:pt>
              </c:strCache>
            </c:strRef>
          </c:cat>
          <c:val>
            <c:numRef>
              <c:f>'By age'!$B$23:$D$23</c:f>
              <c:numCache>
                <c:formatCode>General</c:formatCode>
                <c:ptCount val="3"/>
                <c:pt idx="0">
                  <c:v>89.5</c:v>
                </c:pt>
                <c:pt idx="1">
                  <c:v>4.5</c:v>
                </c:pt>
                <c:pt idx="2">
                  <c:v>40.1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132-4C5C-901A-1525FD185DEA}"/>
            </c:ext>
          </c:extLst>
        </c:ser>
        <c:ser>
          <c:idx val="8"/>
          <c:order val="8"/>
          <c:tx>
            <c:strRef>
              <c:f>'By age'!$A$24</c:f>
              <c:strCache>
                <c:ptCount val="1"/>
                <c:pt idx="0">
                  <c:v>18-25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age'!$B$15:$D$15</c:f>
              <c:strCache>
                <c:ptCount val="3"/>
                <c:pt idx="0">
                  <c:v>Great or moderate risk of using Rx painkillers for a non-medical reason</c:v>
                </c:pt>
                <c:pt idx="1">
                  <c:v>Given or shared Rx drugs with someone</c:v>
                </c:pt>
                <c:pt idx="2">
                  <c:v>Medication locked or safely stored away </c:v>
                </c:pt>
              </c:strCache>
            </c:strRef>
          </c:cat>
          <c:val>
            <c:numRef>
              <c:f>'By age'!$B$24:$D$24</c:f>
              <c:numCache>
                <c:formatCode>General</c:formatCode>
                <c:ptCount val="3"/>
                <c:pt idx="0" formatCode="0.0">
                  <c:v>78</c:v>
                </c:pt>
                <c:pt idx="1">
                  <c:v>8.4</c:v>
                </c:pt>
                <c:pt idx="2" formatCode="0.0">
                  <c:v>41.2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132-4C5C-901A-1525FD185D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5691176"/>
        <c:axId val="455691568"/>
      </c:barChart>
      <c:catAx>
        <c:axId val="455691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691568"/>
        <c:crosses val="autoZero"/>
        <c:auto val="1"/>
        <c:lblAlgn val="ctr"/>
        <c:lblOffset val="100"/>
        <c:noMultiLvlLbl val="0"/>
      </c:catAx>
      <c:valAx>
        <c:axId val="45569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Weighted 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691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'by race_ethnicity'!$B$4</c:f>
              <c:strCache>
                <c:ptCount val="1"/>
                <c:pt idx="0">
                  <c:v>Non-Hispanic White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66666666666666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35-4D9F-B027-C8955DAF5798}"/>
                </c:ext>
              </c:extLst>
            </c:dLbl>
            <c:dLbl>
              <c:idx val="2"/>
              <c:layout>
                <c:manualLayout>
                  <c:x val="-1.9444444444444445E-2"/>
                  <c:y val="9.25925925925925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35-4D9F-B027-C8955DAF5798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'by race_ethnicity'!$A$5:$A$7</c:f>
              <c:strCache>
                <c:ptCount val="3"/>
                <c:pt idx="0">
                  <c:v>Past 30-day prescription painkiller use </c:v>
                </c:pt>
                <c:pt idx="1">
                  <c:v>Past 30-day painkiller use to get high</c:v>
                </c:pt>
                <c:pt idx="2">
                  <c:v>Prevalence of receiving prescription painkiller past year</c:v>
                </c:pt>
              </c:strCache>
            </c:strRef>
          </c:cat>
          <c:val>
            <c:numRef>
              <c:f>'by race_ethnicity'!$B$5:$B$7</c:f>
              <c:numCache>
                <c:formatCode>0.0</c:formatCode>
                <c:ptCount val="3"/>
                <c:pt idx="0">
                  <c:v>14.613300000000001</c:v>
                </c:pt>
                <c:pt idx="1">
                  <c:v>2.3431999999999999</c:v>
                </c:pt>
                <c:pt idx="2">
                  <c:v>32.051200000000001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35-4D9F-B027-C8955DAF5798}"/>
            </c:ext>
          </c:extLst>
        </c:ser>
        <c:ser>
          <c:idx val="1"/>
          <c:order val="1"/>
          <c:tx>
            <c:strRef>
              <c:f>'by race_ethnicity'!$C$4</c:f>
              <c:strCache>
                <c:ptCount val="1"/>
                <c:pt idx="0">
                  <c:v>Hispanic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'by race_ethnicity'!$A$5:$A$7</c:f>
              <c:strCache>
                <c:ptCount val="3"/>
                <c:pt idx="0">
                  <c:v>Past 30-day prescription painkiller use </c:v>
                </c:pt>
                <c:pt idx="1">
                  <c:v>Past 30-day painkiller use to get high</c:v>
                </c:pt>
                <c:pt idx="2">
                  <c:v>Prevalence of receiving prescription painkiller past year</c:v>
                </c:pt>
              </c:strCache>
            </c:strRef>
          </c:cat>
          <c:val>
            <c:numRef>
              <c:f>'by race_ethnicity'!$C$5:$C$7</c:f>
              <c:numCache>
                <c:formatCode>0.0</c:formatCode>
                <c:ptCount val="3"/>
                <c:pt idx="0">
                  <c:v>12.807499999999999</c:v>
                </c:pt>
                <c:pt idx="1">
                  <c:v>3.6547999999999998</c:v>
                </c:pt>
                <c:pt idx="2">
                  <c:v>24.787700000000001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35-4D9F-B027-C8955DAF5798}"/>
            </c:ext>
          </c:extLst>
        </c:ser>
        <c:ser>
          <c:idx val="2"/>
          <c:order val="2"/>
          <c:tx>
            <c:strRef>
              <c:f>'by race_ethnicity'!$D$4</c:f>
              <c:strCache>
                <c:ptCount val="1"/>
                <c:pt idx="0">
                  <c:v>Native American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0"/>
                  <c:y val="-1.3888888888888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35-4D9F-B027-C8955DAF5798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'by race_ethnicity'!$A$5:$A$7</c:f>
              <c:strCache>
                <c:ptCount val="3"/>
                <c:pt idx="0">
                  <c:v>Past 30-day prescription painkiller use </c:v>
                </c:pt>
                <c:pt idx="1">
                  <c:v>Past 30-day painkiller use to get high</c:v>
                </c:pt>
                <c:pt idx="2">
                  <c:v>Prevalence of receiving prescription painkiller past year</c:v>
                </c:pt>
              </c:strCache>
            </c:strRef>
          </c:cat>
          <c:val>
            <c:numRef>
              <c:f>'by race_ethnicity'!$D$5:$D$7</c:f>
              <c:numCache>
                <c:formatCode>0.0</c:formatCode>
                <c:ptCount val="3"/>
                <c:pt idx="0">
                  <c:v>11.708500000000001</c:v>
                </c:pt>
                <c:pt idx="1">
                  <c:v>2.4678</c:v>
                </c:pt>
                <c:pt idx="2">
                  <c:v>25.520700000000001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35-4D9F-B027-C8955DAF5798}"/>
            </c:ext>
          </c:extLst>
        </c:ser>
        <c:ser>
          <c:idx val="3"/>
          <c:order val="3"/>
          <c:tx>
            <c:strRef>
              <c:f>'by race_ethnicity'!$E$4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000000000000001E-2"/>
                  <c:y val="9.25925925925925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335-4D9F-B027-C8955DAF5798}"/>
                </c:ext>
              </c:extLst>
            </c:dLbl>
            <c:dLbl>
              <c:idx val="2"/>
              <c:layout>
                <c:manualLayout>
                  <c:x val="3.0555555555555659E-2"/>
                  <c:y val="-2.121889068003332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35-4D9F-B027-C8955DAF5798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'by race_ethnicity'!$A$5:$A$7</c:f>
              <c:strCache>
                <c:ptCount val="3"/>
                <c:pt idx="0">
                  <c:v>Past 30-day prescription painkiller use </c:v>
                </c:pt>
                <c:pt idx="1">
                  <c:v>Past 30-day painkiller use to get high</c:v>
                </c:pt>
                <c:pt idx="2">
                  <c:v>Prevalence of receiving prescription painkiller past year</c:v>
                </c:pt>
              </c:strCache>
            </c:strRef>
          </c:cat>
          <c:val>
            <c:numRef>
              <c:f>'by race_ethnicity'!$E$5:$E$7</c:f>
              <c:numCache>
                <c:formatCode>0.0</c:formatCode>
                <c:ptCount val="3"/>
                <c:pt idx="0">
                  <c:v>13.700799999999999</c:v>
                </c:pt>
                <c:pt idx="1">
                  <c:v>4.8966000000000003</c:v>
                </c:pt>
                <c:pt idx="2">
                  <c:v>26.8779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35-4D9F-B027-C8955DAF57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55692352"/>
        <c:axId val="455692744"/>
      </c:barChart>
      <c:catAx>
        <c:axId val="455692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55692744"/>
        <c:crosses val="autoZero"/>
        <c:auto val="1"/>
        <c:lblAlgn val="ctr"/>
        <c:lblOffset val="100"/>
        <c:noMultiLvlLbl val="0"/>
      </c:catAx>
      <c:valAx>
        <c:axId val="4556927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Weighted Percent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45569235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'by race_ethnicity'!$B$18</c:f>
              <c:strCache>
                <c:ptCount val="1"/>
                <c:pt idx="0">
                  <c:v>Non-Hispanic White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247191011235955E-2"/>
                  <c:y val="1.3888888888888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12-494C-8B6D-8B9D70A59530}"/>
                </c:ext>
              </c:extLst>
            </c:dLbl>
            <c:dLbl>
              <c:idx val="1"/>
              <c:layout>
                <c:manualLayout>
                  <c:x val="-1.7478152309612985E-2"/>
                  <c:y val="-8.487556272013328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12-494C-8B6D-8B9D70A5953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'by race_ethnicity'!$A$19:$A$21</c:f>
              <c:strCache>
                <c:ptCount val="3"/>
                <c:pt idx="0">
                  <c:v>Great or moderate risk of using Rx painkillers for a non-medical reason</c:v>
                </c:pt>
                <c:pt idx="1">
                  <c:v>Given or shared Rx drugs with someone</c:v>
                </c:pt>
                <c:pt idx="2">
                  <c:v>Medication locked or safely stored away </c:v>
                </c:pt>
              </c:strCache>
            </c:strRef>
          </c:cat>
          <c:val>
            <c:numRef>
              <c:f>'by race_ethnicity'!$B$19:$B$21</c:f>
              <c:numCache>
                <c:formatCode>0.0</c:formatCode>
                <c:ptCount val="3"/>
                <c:pt idx="0">
                  <c:v>86.997500000000002</c:v>
                </c:pt>
                <c:pt idx="1">
                  <c:v>5.8464</c:v>
                </c:pt>
                <c:pt idx="2">
                  <c:v>32.561999999999998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12-494C-8B6D-8B9D70A59530}"/>
            </c:ext>
          </c:extLst>
        </c:ser>
        <c:ser>
          <c:idx val="1"/>
          <c:order val="1"/>
          <c:tx>
            <c:strRef>
              <c:f>'by race_ethnicity'!$C$18</c:f>
              <c:strCache>
                <c:ptCount val="1"/>
                <c:pt idx="0">
                  <c:v>Hispanic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4906367041198277E-3"/>
                  <c:y val="-2.121889068003332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12-494C-8B6D-8B9D70A59530}"/>
                </c:ext>
              </c:extLst>
            </c:dLbl>
            <c:dLbl>
              <c:idx val="2"/>
              <c:layout>
                <c:manualLayout>
                  <c:x val="-7.490636704119758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D12-494C-8B6D-8B9D70A5953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'by race_ethnicity'!$A$19:$A$21</c:f>
              <c:strCache>
                <c:ptCount val="3"/>
                <c:pt idx="0">
                  <c:v>Great or moderate risk of using Rx painkillers for a non-medical reason</c:v>
                </c:pt>
                <c:pt idx="1">
                  <c:v>Given or shared Rx drugs with someone</c:v>
                </c:pt>
                <c:pt idx="2">
                  <c:v>Medication locked or safely stored away </c:v>
                </c:pt>
              </c:strCache>
            </c:strRef>
          </c:cat>
          <c:val>
            <c:numRef>
              <c:f>'by race_ethnicity'!$C$19:$C$21</c:f>
              <c:numCache>
                <c:formatCode>0.0</c:formatCode>
                <c:ptCount val="3"/>
                <c:pt idx="0">
                  <c:v>82.613799999999998</c:v>
                </c:pt>
                <c:pt idx="1">
                  <c:v>5.8853</c:v>
                </c:pt>
                <c:pt idx="2">
                  <c:v>47.233800000000002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D12-494C-8B6D-8B9D70A59530}"/>
            </c:ext>
          </c:extLst>
        </c:ser>
        <c:ser>
          <c:idx val="2"/>
          <c:order val="2"/>
          <c:tx>
            <c:strRef>
              <c:f>'by race_ethnicity'!$D$18</c:f>
              <c:strCache>
                <c:ptCount val="1"/>
                <c:pt idx="0">
                  <c:v>Native American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9875156054931337E-3"/>
                  <c:y val="4.62962962962960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D12-494C-8B6D-8B9D70A59530}"/>
                </c:ext>
              </c:extLst>
            </c:dLbl>
            <c:dLbl>
              <c:idx val="1"/>
              <c:layout>
                <c:manualLayout>
                  <c:x val="1.9379844961239599E-3"/>
                  <c:y val="3.9855072463768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D12-494C-8B6D-8B9D70A59530}"/>
                </c:ext>
              </c:extLst>
            </c:dLbl>
            <c:dLbl>
              <c:idx val="2"/>
              <c:layout>
                <c:manualLayout>
                  <c:x val="1.248439450686641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D12-494C-8B6D-8B9D70A5953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'by race_ethnicity'!$A$19:$A$21</c:f>
              <c:strCache>
                <c:ptCount val="3"/>
                <c:pt idx="0">
                  <c:v>Great or moderate risk of using Rx painkillers for a non-medical reason</c:v>
                </c:pt>
                <c:pt idx="1">
                  <c:v>Given or shared Rx drugs with someone</c:v>
                </c:pt>
                <c:pt idx="2">
                  <c:v>Medication locked or safely stored away </c:v>
                </c:pt>
              </c:strCache>
            </c:strRef>
          </c:cat>
          <c:val>
            <c:numRef>
              <c:f>'by race_ethnicity'!$D$19:$D$21</c:f>
              <c:numCache>
                <c:formatCode>0.0</c:formatCode>
                <c:ptCount val="3"/>
                <c:pt idx="0">
                  <c:v>79.745999999999995</c:v>
                </c:pt>
                <c:pt idx="1">
                  <c:v>5.7264999999999997</c:v>
                </c:pt>
                <c:pt idx="2">
                  <c:v>53.213500000000003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D12-494C-8B6D-8B9D70A59530}"/>
            </c:ext>
          </c:extLst>
        </c:ser>
        <c:ser>
          <c:idx val="3"/>
          <c:order val="3"/>
          <c:tx>
            <c:strRef>
              <c:f>'by race_ethnicity'!$E$18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46566791510611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D12-494C-8B6D-8B9D70A59530}"/>
                </c:ext>
              </c:extLst>
            </c:dLbl>
            <c:dLbl>
              <c:idx val="1"/>
              <c:layout>
                <c:manualLayout>
                  <c:x val="1.9975031210986267E-2"/>
                  <c:y val="8.487556272013328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D12-494C-8B6D-8B9D70A59530}"/>
                </c:ext>
              </c:extLst>
            </c:dLbl>
            <c:dLbl>
              <c:idx val="2"/>
              <c:layout>
                <c:manualLayout>
                  <c:x val="1.5503875968992248E-2"/>
                  <c:y val="1.08695652173912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D12-494C-8B6D-8B9D70A5953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'by race_ethnicity'!$A$19:$A$21</c:f>
              <c:strCache>
                <c:ptCount val="3"/>
                <c:pt idx="0">
                  <c:v>Great or moderate risk of using Rx painkillers for a non-medical reason</c:v>
                </c:pt>
                <c:pt idx="1">
                  <c:v>Given or shared Rx drugs with someone</c:v>
                </c:pt>
                <c:pt idx="2">
                  <c:v>Medication locked or safely stored away </c:v>
                </c:pt>
              </c:strCache>
            </c:strRef>
          </c:cat>
          <c:val>
            <c:numRef>
              <c:f>'by race_ethnicity'!$E$19:$E$21</c:f>
              <c:numCache>
                <c:formatCode>0.0</c:formatCode>
                <c:ptCount val="3"/>
                <c:pt idx="0">
                  <c:v>79.814499999999995</c:v>
                </c:pt>
                <c:pt idx="1">
                  <c:v>7.5358000000000001</c:v>
                </c:pt>
                <c:pt idx="2">
                  <c:v>44.993699999999997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D12-494C-8B6D-8B9D70A595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55693528"/>
        <c:axId val="227567224"/>
      </c:barChart>
      <c:catAx>
        <c:axId val="455693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7567224"/>
        <c:crosses val="autoZero"/>
        <c:auto val="1"/>
        <c:lblAlgn val="ctr"/>
        <c:lblOffset val="100"/>
        <c:noMultiLvlLbl val="0"/>
      </c:catAx>
      <c:valAx>
        <c:axId val="2275672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Weighted Percent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455693528"/>
        <c:crosses val="autoZero"/>
        <c:crossBetween val="between"/>
        <c:majorUnit val="20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21981627296589"/>
          <c:y val="0.14351851851851852"/>
          <c:w val="0.84222462817147847"/>
          <c:h val="0.59232210557013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'2017 demo'!$B$1</c:f>
              <c:strCache>
                <c:ptCount val="1"/>
                <c:pt idx="0">
                  <c:v>Actual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'2017 demo'!$A$2:$A$9</c:f>
              <c:strCache>
                <c:ptCount val="8"/>
                <c:pt idx="0">
                  <c:v>18-20 (n=1,656)</c:v>
                </c:pt>
                <c:pt idx="1">
                  <c:v>21-25 (n=1,570)</c:v>
                </c:pt>
                <c:pt idx="2">
                  <c:v>26-30 (n=1,196)</c:v>
                </c:pt>
                <c:pt idx="3">
                  <c:v>31-40 (n=1,720)</c:v>
                </c:pt>
                <c:pt idx="4">
                  <c:v>41-50 (n=1,464)</c:v>
                </c:pt>
                <c:pt idx="5">
                  <c:v>51-60 (n=1,416)</c:v>
                </c:pt>
                <c:pt idx="6">
                  <c:v>61-70 (n=998)</c:v>
                </c:pt>
                <c:pt idx="7">
                  <c:v>70+ (n=721)</c:v>
                </c:pt>
              </c:strCache>
            </c:strRef>
          </c:cat>
          <c:val>
            <c:numRef>
              <c:f>'2017 demo'!$B$2:$B$9</c:f>
              <c:numCache>
                <c:formatCode>0.0</c:formatCode>
                <c:ptCount val="8"/>
                <c:pt idx="0">
                  <c:v>15.42</c:v>
                </c:pt>
                <c:pt idx="1">
                  <c:v>14.62</c:v>
                </c:pt>
                <c:pt idx="2">
                  <c:v>11.13</c:v>
                </c:pt>
                <c:pt idx="3">
                  <c:v>16.010000000000002</c:v>
                </c:pt>
                <c:pt idx="4">
                  <c:v>13.63</c:v>
                </c:pt>
                <c:pt idx="5">
                  <c:v>13.18</c:v>
                </c:pt>
                <c:pt idx="6">
                  <c:v>9.2899999999999991</c:v>
                </c:pt>
                <c:pt idx="7">
                  <c:v>6.71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5C-4309-B33A-0C77D50CC7CA}"/>
            </c:ext>
          </c:extLst>
        </c:ser>
        <c:ser>
          <c:idx val="1"/>
          <c:order val="1"/>
          <c:tx>
            <c:strRef>
              <c:f>'2017 demo'!$C$1</c:f>
              <c:strCache>
                <c:ptCount val="1"/>
                <c:pt idx="0">
                  <c:v>Weighted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'2017 demo'!$A$2:$A$9</c:f>
              <c:strCache>
                <c:ptCount val="8"/>
                <c:pt idx="0">
                  <c:v>18-20 (n=1,656)</c:v>
                </c:pt>
                <c:pt idx="1">
                  <c:v>21-25 (n=1,570)</c:v>
                </c:pt>
                <c:pt idx="2">
                  <c:v>26-30 (n=1,196)</c:v>
                </c:pt>
                <c:pt idx="3">
                  <c:v>31-40 (n=1,720)</c:v>
                </c:pt>
                <c:pt idx="4">
                  <c:v>41-50 (n=1,464)</c:v>
                </c:pt>
                <c:pt idx="5">
                  <c:v>51-60 (n=1,416)</c:v>
                </c:pt>
                <c:pt idx="6">
                  <c:v>61-70 (n=998)</c:v>
                </c:pt>
                <c:pt idx="7">
                  <c:v>70+ (n=721)</c:v>
                </c:pt>
              </c:strCache>
            </c:strRef>
          </c:cat>
          <c:val>
            <c:numRef>
              <c:f>'2017 demo'!$C$2:$C$9</c:f>
              <c:numCache>
                <c:formatCode>0.0</c:formatCode>
                <c:ptCount val="8"/>
                <c:pt idx="0">
                  <c:v>5.4494999999999996</c:v>
                </c:pt>
                <c:pt idx="1">
                  <c:v>9.3064999999999998</c:v>
                </c:pt>
                <c:pt idx="2">
                  <c:v>8.9332999999999991</c:v>
                </c:pt>
                <c:pt idx="3">
                  <c:v>16.319600000000001</c:v>
                </c:pt>
                <c:pt idx="4">
                  <c:v>14.8742</c:v>
                </c:pt>
                <c:pt idx="5">
                  <c:v>17.243200000000002</c:v>
                </c:pt>
                <c:pt idx="6">
                  <c:v>15.1241</c:v>
                </c:pt>
                <c:pt idx="7">
                  <c:v>12.749700000000001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5C-4309-B33A-0C77D50CC7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4104232"/>
        <c:axId val="164104624"/>
      </c:barChart>
      <c:catAx>
        <c:axId val="1641042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Age Range</a:t>
                </a:r>
              </a:p>
            </c:rich>
          </c:tx>
          <c:layout>
            <c:manualLayout>
              <c:xMode val="edge"/>
              <c:yMode val="edge"/>
              <c:x val="0.47380902129501862"/>
              <c:y val="0.890830521184851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104624"/>
        <c:crosses val="autoZero"/>
        <c:auto val="1"/>
        <c:lblAlgn val="ctr"/>
        <c:lblOffset val="100"/>
        <c:noMultiLvlLbl val="0"/>
      </c:catAx>
      <c:valAx>
        <c:axId val="164104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Percent</a:t>
                </a:r>
              </a:p>
            </c:rich>
          </c:tx>
          <c:layout>
            <c:manualLayout>
              <c:xMode val="edge"/>
              <c:yMode val="edge"/>
              <c:x val="2.7777777777777779E-3"/>
              <c:y val="0.353024205307669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104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401924759405075"/>
          <c:y val="2.8355934674832307E-2"/>
          <c:w val="0.3186281714785652"/>
          <c:h val="0.115741550824665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'by LGBT, military'!$B$14</c:f>
              <c:strCache>
                <c:ptCount val="1"/>
                <c:pt idx="0">
                  <c:v>Military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LGBT, military'!$A$15:$A$20</c:f>
              <c:strCache>
                <c:ptCount val="6"/>
                <c:pt idx="0">
                  <c:v>Past 30-day Rx painkiller use for any reason</c:v>
                </c:pt>
                <c:pt idx="1">
                  <c:v>Past 30-day painkiller use to get high</c:v>
                </c:pt>
                <c:pt idx="2">
                  <c:v>Prevalence of receiving Rx painkiller past year</c:v>
                </c:pt>
                <c:pt idx="3">
                  <c:v>Great/moderate risk of harm using Rx painkillers for a non-medical reason</c:v>
                </c:pt>
                <c:pt idx="4">
                  <c:v>Given/shared prescription drugs with someone past year</c:v>
                </c:pt>
                <c:pt idx="5">
                  <c:v>Medication locked or safely stored away</c:v>
                </c:pt>
              </c:strCache>
            </c:strRef>
          </c:cat>
          <c:val>
            <c:numRef>
              <c:f>'by LGBT, military'!$B$15:$B$20</c:f>
              <c:numCache>
                <c:formatCode>General</c:formatCode>
                <c:ptCount val="6"/>
                <c:pt idx="0">
                  <c:v>17.899999999999999</c:v>
                </c:pt>
                <c:pt idx="1">
                  <c:v>3.5</c:v>
                </c:pt>
                <c:pt idx="2" formatCode="0.0">
                  <c:v>33.6</c:v>
                </c:pt>
                <c:pt idx="3">
                  <c:v>79.400000000000006</c:v>
                </c:pt>
                <c:pt idx="4" formatCode="0.0">
                  <c:v>6.4</c:v>
                </c:pt>
                <c:pt idx="5" formatCode="0.0">
                  <c:v>44.1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45-41EE-A771-D87B16716706}"/>
            </c:ext>
          </c:extLst>
        </c:ser>
        <c:ser>
          <c:idx val="1"/>
          <c:order val="1"/>
          <c:tx>
            <c:strRef>
              <c:f>'by LGBT, military'!$C$14</c:f>
              <c:strCache>
                <c:ptCount val="1"/>
                <c:pt idx="0">
                  <c:v>LGBT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LGBT, military'!$A$15:$A$20</c:f>
              <c:strCache>
                <c:ptCount val="6"/>
                <c:pt idx="0">
                  <c:v>Past 30-day Rx painkiller use for any reason</c:v>
                </c:pt>
                <c:pt idx="1">
                  <c:v>Past 30-day painkiller use to get high</c:v>
                </c:pt>
                <c:pt idx="2">
                  <c:v>Prevalence of receiving Rx painkiller past year</c:v>
                </c:pt>
                <c:pt idx="3">
                  <c:v>Great/moderate risk of harm using Rx painkillers for a non-medical reason</c:v>
                </c:pt>
                <c:pt idx="4">
                  <c:v>Given/shared prescription drugs with someone past year</c:v>
                </c:pt>
                <c:pt idx="5">
                  <c:v>Medication locked or safely stored away</c:v>
                </c:pt>
              </c:strCache>
            </c:strRef>
          </c:cat>
          <c:val>
            <c:numRef>
              <c:f>'by LGBT, military'!$C$15:$C$20</c:f>
              <c:numCache>
                <c:formatCode>General</c:formatCode>
                <c:ptCount val="6"/>
                <c:pt idx="0" formatCode="0.0">
                  <c:v>20</c:v>
                </c:pt>
                <c:pt idx="1">
                  <c:v>6.5</c:v>
                </c:pt>
                <c:pt idx="2">
                  <c:v>36.200000000000003</c:v>
                </c:pt>
                <c:pt idx="3">
                  <c:v>75.7</c:v>
                </c:pt>
                <c:pt idx="4">
                  <c:v>12.9</c:v>
                </c:pt>
                <c:pt idx="5">
                  <c:v>40.9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45-41EE-A771-D87B16716706}"/>
            </c:ext>
          </c:extLst>
        </c:ser>
        <c:ser>
          <c:idx val="2"/>
          <c:order val="2"/>
          <c:tx>
            <c:strRef>
              <c:f>'by LGBT, military'!$D$14</c:f>
              <c:strCache>
                <c:ptCount val="1"/>
                <c:pt idx="0">
                  <c:v>All others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LGBT, military'!$A$15:$A$20</c:f>
              <c:strCache>
                <c:ptCount val="6"/>
                <c:pt idx="0">
                  <c:v>Past 30-day Rx painkiller use for any reason</c:v>
                </c:pt>
                <c:pt idx="1">
                  <c:v>Past 30-day painkiller use to get high</c:v>
                </c:pt>
                <c:pt idx="2">
                  <c:v>Prevalence of receiving Rx painkiller past year</c:v>
                </c:pt>
                <c:pt idx="3">
                  <c:v>Great/moderate risk of harm using Rx painkillers for a non-medical reason</c:v>
                </c:pt>
                <c:pt idx="4">
                  <c:v>Given/shared prescription drugs with someone past year</c:v>
                </c:pt>
                <c:pt idx="5">
                  <c:v>Medication locked or safely stored away</c:v>
                </c:pt>
              </c:strCache>
            </c:strRef>
          </c:cat>
          <c:val>
            <c:numRef>
              <c:f>'by LGBT, military'!$D$15:$D$20</c:f>
              <c:numCache>
                <c:formatCode>0.0</c:formatCode>
                <c:ptCount val="6"/>
                <c:pt idx="0">
                  <c:v>12.7</c:v>
                </c:pt>
                <c:pt idx="1">
                  <c:v>2.8</c:v>
                </c:pt>
                <c:pt idx="2">
                  <c:v>27.1</c:v>
                </c:pt>
                <c:pt idx="3">
                  <c:v>85</c:v>
                </c:pt>
                <c:pt idx="4">
                  <c:v>5.5</c:v>
                </c:pt>
                <c:pt idx="5">
                  <c:v>41.6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45-41EE-A771-D87B167167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1489936"/>
        <c:axId val="371490328"/>
      </c:barChart>
      <c:catAx>
        <c:axId val="37148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490328"/>
        <c:crosses val="autoZero"/>
        <c:auto val="1"/>
        <c:lblAlgn val="ctr"/>
        <c:lblOffset val="100"/>
        <c:noMultiLvlLbl val="0"/>
      </c:catAx>
      <c:valAx>
        <c:axId val="371490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Weighted 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489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617202179336525"/>
          <c:y val="9.7794292874077121E-2"/>
          <c:w val="0.30542119385914751"/>
          <c:h val="6.2892134583021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'Rx reason'!$K$1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'Rx reason'!$J$2:$J$8</c:f>
              <c:strCache>
                <c:ptCount val="7"/>
                <c:pt idx="0">
                  <c:v>To have fun with a friend or friend(s) socially</c:v>
                </c:pt>
                <c:pt idx="1">
                  <c:v>To get high, messed up or stoned </c:v>
                </c:pt>
                <c:pt idx="2">
                  <c:v>To cope with anxiety or stress</c:v>
                </c:pt>
                <c:pt idx="3">
                  <c:v>Another reason</c:v>
                </c:pt>
                <c:pt idx="4">
                  <c:v>To help me sleep</c:v>
                </c:pt>
                <c:pt idx="5">
                  <c:v>For pain not identified by my physician</c:v>
                </c:pt>
                <c:pt idx="6">
                  <c:v>To treat pain that my doctor or dentist identified </c:v>
                </c:pt>
              </c:strCache>
            </c:strRef>
          </c:cat>
          <c:val>
            <c:numRef>
              <c:f>'Rx reason'!$K$2:$K$8</c:f>
              <c:numCache>
                <c:formatCode>0.0</c:formatCode>
                <c:ptCount val="7"/>
                <c:pt idx="0">
                  <c:v>2</c:v>
                </c:pt>
                <c:pt idx="1">
                  <c:v>3.1</c:v>
                </c:pt>
                <c:pt idx="2">
                  <c:v>5.3</c:v>
                </c:pt>
                <c:pt idx="3">
                  <c:v>6.3</c:v>
                </c:pt>
                <c:pt idx="4">
                  <c:v>6.8</c:v>
                </c:pt>
                <c:pt idx="5">
                  <c:v>12.3</c:v>
                </c:pt>
                <c:pt idx="6">
                  <c:v>73.2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E6-4491-A62F-3C1932292A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882656"/>
        <c:axId val="172043864"/>
      </c:barChart>
      <c:catAx>
        <c:axId val="1718826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72043864"/>
        <c:crosses val="autoZero"/>
        <c:auto val="1"/>
        <c:lblAlgn val="ctr"/>
        <c:lblOffset val="100"/>
        <c:noMultiLvlLbl val="0"/>
      </c:catAx>
      <c:valAx>
        <c:axId val="17204386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Weighted %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171882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'RX source'!$J$1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'RX source'!$I$2:$I$7</c:f>
              <c:strCache>
                <c:ptCount val="6"/>
                <c:pt idx="0">
                  <c:v>Taken from someone without asking</c:v>
                </c:pt>
                <c:pt idx="1">
                  <c:v>Bought from somebody (e.g., friend, dealer)</c:v>
                </c:pt>
                <c:pt idx="2">
                  <c:v>Other places (e.g., Mexico, internet)</c:v>
                </c:pt>
                <c:pt idx="3">
                  <c:v>Friend shared </c:v>
                </c:pt>
                <c:pt idx="4">
                  <c:v>Family member shared </c:v>
                </c:pt>
                <c:pt idx="5">
                  <c:v>One doctor/doctors prescribed or gave to me</c:v>
                </c:pt>
              </c:strCache>
            </c:strRef>
          </c:cat>
          <c:val>
            <c:numRef>
              <c:f>'RX source'!$J$2:$J$7</c:f>
              <c:numCache>
                <c:formatCode>0.0</c:formatCode>
                <c:ptCount val="6"/>
                <c:pt idx="0">
                  <c:v>1.6</c:v>
                </c:pt>
                <c:pt idx="1">
                  <c:v>2.2999999999999998</c:v>
                </c:pt>
                <c:pt idx="2">
                  <c:v>2.2999999999999998</c:v>
                </c:pt>
                <c:pt idx="3">
                  <c:v>5.2</c:v>
                </c:pt>
                <c:pt idx="4">
                  <c:v>6.2</c:v>
                </c:pt>
                <c:pt idx="5">
                  <c:v>81.5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3C-48B5-955F-822EFB44D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690840"/>
        <c:axId val="172099496"/>
      </c:barChart>
      <c:catAx>
        <c:axId val="1726908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72099496"/>
        <c:crosses val="autoZero"/>
        <c:auto val="1"/>
        <c:lblAlgn val="ctr"/>
        <c:lblOffset val="100"/>
        <c:noMultiLvlLbl val="0"/>
      </c:catAx>
      <c:valAx>
        <c:axId val="17209949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Weighted %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172690840"/>
        <c:crosses val="autoZero"/>
        <c:crossBetween val="between"/>
        <c:majorUnit val="18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'Rx Drug Trends'!$A$8</c:f>
              <c:strCache>
                <c:ptCount val="1"/>
                <c:pt idx="0">
                  <c:v>Past year prevalence of receiving Rx for painkillers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'Rx Drug Trends'!$B$7:$E$7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'Rx Drug Trends'!$B$8:$E$8</c:f>
              <c:numCache>
                <c:formatCode>General</c:formatCode>
                <c:ptCount val="4"/>
                <c:pt idx="0" formatCode="0.0">
                  <c:v>29</c:v>
                </c:pt>
                <c:pt idx="1">
                  <c:v>29.5</c:v>
                </c:pt>
                <c:pt idx="2">
                  <c:v>29.9</c:v>
                </c:pt>
                <c:pt idx="3" formatCode="0.0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D8-4374-AC91-4D859D85A655}"/>
            </c:ext>
          </c:extLst>
        </c:ser>
        <c:ser>
          <c:idx val="1"/>
          <c:order val="1"/>
          <c:tx>
            <c:strRef>
              <c:f>'Rx Drug Trends'!$A$9</c:f>
              <c:strCache>
                <c:ptCount val="1"/>
                <c:pt idx="0">
                  <c:v>Past 30-day Rx painkiller use for any reason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'Rx Drug Trends'!$B$7:$E$7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'Rx Drug Trends'!$B$9:$E$9</c:f>
              <c:numCache>
                <c:formatCode>General</c:formatCode>
                <c:ptCount val="4"/>
                <c:pt idx="0">
                  <c:v>14.3</c:v>
                </c:pt>
                <c:pt idx="1">
                  <c:v>15.1</c:v>
                </c:pt>
                <c:pt idx="2">
                  <c:v>15.6</c:v>
                </c:pt>
                <c:pt idx="3">
                  <c:v>13.5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D8-4374-AC91-4D859D85A65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33072968"/>
        <c:axId val="233073360"/>
      </c:lineChart>
      <c:catAx>
        <c:axId val="233072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073360"/>
        <c:crosses val="autoZero"/>
        <c:auto val="1"/>
        <c:lblAlgn val="ctr"/>
        <c:lblOffset val="100"/>
        <c:noMultiLvlLbl val="0"/>
      </c:catAx>
      <c:valAx>
        <c:axId val="23307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Wedighted 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072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72649108516608"/>
          <c:y val="3.9065913131826266E-2"/>
          <c:w val="0.84646891121368462"/>
          <c:h val="0.65166518499703663"/>
        </c:manualLayout>
      </c:layout>
      <c:lineChart>
        <c:grouping val="standard"/>
        <c:varyColors val="0"/>
        <c:ser>
          <c:idx val="0"/>
          <c:order val="0"/>
          <c:tx>
            <c:strRef>
              <c:f>'Rx Drug Trends'!$A$12</c:f>
              <c:strCache>
                <c:ptCount val="1"/>
                <c:pt idx="0">
                  <c:v>Perceived moderate or great risk of harm of misusing Rx painkillers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'Rx Drug Trends'!$B$11:$E$11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'Rx Drug Trends'!$B$12:$E$12</c:f>
              <c:numCache>
                <c:formatCode>General</c:formatCode>
                <c:ptCount val="4"/>
                <c:pt idx="0">
                  <c:v>85.7</c:v>
                </c:pt>
                <c:pt idx="1">
                  <c:v>81.900000000000006</c:v>
                </c:pt>
                <c:pt idx="2" formatCode="0.0">
                  <c:v>85</c:v>
                </c:pt>
                <c:pt idx="3" formatCode="0.0">
                  <c:v>84.1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7A-4C3B-992D-E8B0B344324B}"/>
            </c:ext>
          </c:extLst>
        </c:ser>
        <c:ser>
          <c:idx val="1"/>
          <c:order val="1"/>
          <c:tx>
            <c:strRef>
              <c:f>'Rx Drug Trends'!$A$13</c:f>
              <c:strCache>
                <c:ptCount val="1"/>
                <c:pt idx="0">
                  <c:v>Sharing or giving Rx painkillers in past year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'Rx Drug Trends'!$B$11:$E$11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'Rx Drug Trends'!$B$13:$E$13</c:f>
              <c:numCache>
                <c:formatCode>General</c:formatCode>
                <c:ptCount val="4"/>
                <c:pt idx="0">
                  <c:v>5.6</c:v>
                </c:pt>
                <c:pt idx="1">
                  <c:v>6.5</c:v>
                </c:pt>
                <c:pt idx="2" formatCode="0.0">
                  <c:v>6</c:v>
                </c:pt>
                <c:pt idx="3" formatCode="0.0">
                  <c:v>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7A-4C3B-992D-E8B0B344324B}"/>
            </c:ext>
          </c:extLst>
        </c:ser>
        <c:ser>
          <c:idx val="2"/>
          <c:order val="2"/>
          <c:tx>
            <c:strRef>
              <c:f>'Rx Drug Trends'!$A$14</c:f>
              <c:strCache>
                <c:ptCount val="1"/>
                <c:pt idx="0">
                  <c:v>Rx painkillers stored inlocked box or cabinet*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'Rx Drug Trends'!$B$11:$E$11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'Rx Drug Trends'!$B$14:$E$14</c:f>
              <c:numCache>
                <c:formatCode>General</c:formatCode>
                <c:ptCount val="4"/>
                <c:pt idx="0">
                  <c:v>56.3</c:v>
                </c:pt>
                <c:pt idx="1">
                  <c:v>37.200000000000003</c:v>
                </c:pt>
                <c:pt idx="2">
                  <c:v>38.200000000000003</c:v>
                </c:pt>
                <c:pt idx="3" formatCode="0.0">
                  <c:v>41.7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37A-4C3B-992D-E8B0B344324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33074144"/>
        <c:axId val="233074536"/>
      </c:lineChart>
      <c:catAx>
        <c:axId val="23307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074536"/>
        <c:crosses val="autoZero"/>
        <c:auto val="1"/>
        <c:lblAlgn val="ctr"/>
        <c:lblOffset val="100"/>
        <c:noMultiLvlLbl val="0"/>
      </c:catAx>
      <c:valAx>
        <c:axId val="233074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Weighted Percent</a:t>
                </a:r>
              </a:p>
            </c:rich>
          </c:tx>
          <c:layout>
            <c:manualLayout>
              <c:xMode val="edge"/>
              <c:yMode val="edge"/>
              <c:x val="2.1551724137931036E-2"/>
              <c:y val="0.169582592498518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07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52797262304924"/>
          <c:y val="3.5618920796665121E-2"/>
          <c:w val="0.82989194820558909"/>
          <c:h val="0.73051007410838353"/>
        </c:manualLayout>
      </c:layout>
      <c:lineChart>
        <c:grouping val="standard"/>
        <c:varyColors val="0"/>
        <c:ser>
          <c:idx val="0"/>
          <c:order val="0"/>
          <c:tx>
            <c:strRef>
              <c:f>'Rx Drug Trends'!$B$18</c:f>
              <c:strCache>
                <c:ptCount val="1"/>
                <c:pt idx="0">
                  <c:v>All Respondents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'Rx Drug Trends'!$C$17:$F$17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'Rx Drug Trends'!$C$18:$F$18</c:f>
              <c:numCache>
                <c:formatCode>General</c:formatCode>
                <c:ptCount val="4"/>
                <c:pt idx="0">
                  <c:v>6.6</c:v>
                </c:pt>
                <c:pt idx="1">
                  <c:v>2.8</c:v>
                </c:pt>
                <c:pt idx="2">
                  <c:v>3.9</c:v>
                </c:pt>
                <c:pt idx="3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6F-493F-B248-A2E5D1C4709C}"/>
            </c:ext>
          </c:extLst>
        </c:ser>
        <c:ser>
          <c:idx val="1"/>
          <c:order val="1"/>
          <c:tx>
            <c:strRef>
              <c:f>'Rx Drug Trends'!$B$19</c:f>
              <c:strCache>
                <c:ptCount val="1"/>
                <c:pt idx="0">
                  <c:v>Current users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'Rx Drug Trends'!$C$17:$F$17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'Rx Drug Trends'!$C$19:$F$19</c:f>
              <c:numCache>
                <c:formatCode>General</c:formatCode>
                <c:ptCount val="4"/>
                <c:pt idx="0">
                  <c:v>27.6</c:v>
                </c:pt>
                <c:pt idx="1">
                  <c:v>12.9</c:v>
                </c:pt>
                <c:pt idx="2" formatCode="0.0">
                  <c:v>25</c:v>
                </c:pt>
                <c:pt idx="3">
                  <c:v>22.1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6F-493F-B248-A2E5D1C4709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33075320"/>
        <c:axId val="233075712"/>
      </c:lineChart>
      <c:catAx>
        <c:axId val="233075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Past 30-day Rx opioid use to get high</a:t>
                </a:r>
              </a:p>
            </c:rich>
          </c:tx>
          <c:layout>
            <c:manualLayout>
              <c:xMode val="edge"/>
              <c:yMode val="edge"/>
              <c:x val="0.36838886428540296"/>
              <c:y val="0.898725065616797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075712"/>
        <c:crosses val="autoZero"/>
        <c:auto val="1"/>
        <c:lblAlgn val="ctr"/>
        <c:lblOffset val="100"/>
        <c:noMultiLvlLbl val="0"/>
      </c:catAx>
      <c:valAx>
        <c:axId val="233075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Weighted Percent</a:t>
                </a:r>
              </a:p>
            </c:rich>
          </c:tx>
          <c:layout>
            <c:manualLayout>
              <c:xMode val="edge"/>
              <c:yMode val="edge"/>
              <c:x val="3.0169246085618603E-2"/>
              <c:y val="0.215438860583603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075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563247820199301"/>
          <c:y val="0.46673906386701663"/>
          <c:w val="0.40587913996420039"/>
          <c:h val="5.27053805774278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'cigarette 1'!$B$2</c:f>
              <c:strCache>
                <c:ptCount val="1"/>
                <c:pt idx="0">
                  <c:v>Whole sample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'cigarette 1'!$A$3:$A$7</c:f>
              <c:strCache>
                <c:ptCount val="5"/>
                <c:pt idx="0">
                  <c:v>Any current cigarette use***</c:v>
                </c:pt>
                <c:pt idx="1">
                  <c:v>Any current chewing tobacco use***</c:v>
                </c:pt>
                <c:pt idx="2">
                  <c:v>E-vapor product lifetime use***</c:v>
                </c:pt>
                <c:pt idx="3">
                  <c:v>E-vapor product past 30-day use***</c:v>
                </c:pt>
                <c:pt idx="4">
                  <c:v>Past year purchased tobacco for someone under 18</c:v>
                </c:pt>
              </c:strCache>
            </c:strRef>
          </c:cat>
          <c:val>
            <c:numRef>
              <c:f>'cigarette 1'!$B$3:$B$7</c:f>
              <c:numCache>
                <c:formatCode>0.0</c:formatCode>
                <c:ptCount val="5"/>
                <c:pt idx="0">
                  <c:v>17.3</c:v>
                </c:pt>
                <c:pt idx="1">
                  <c:v>4.5</c:v>
                </c:pt>
                <c:pt idx="2">
                  <c:v>22.1</c:v>
                </c:pt>
                <c:pt idx="3">
                  <c:v>7.8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3B-4721-A89E-DABCE633F0DE}"/>
            </c:ext>
          </c:extLst>
        </c:ser>
        <c:ser>
          <c:idx val="1"/>
          <c:order val="1"/>
          <c:tx>
            <c:strRef>
              <c:f>'cigarette 1'!$C$2</c:f>
              <c:strCache>
                <c:ptCount val="1"/>
                <c:pt idx="0">
                  <c:v>Men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'cigarette 1'!$A$3:$A$7</c:f>
              <c:strCache>
                <c:ptCount val="5"/>
                <c:pt idx="0">
                  <c:v>Any current cigarette use***</c:v>
                </c:pt>
                <c:pt idx="1">
                  <c:v>Any current chewing tobacco use***</c:v>
                </c:pt>
                <c:pt idx="2">
                  <c:v>E-vapor product lifetime use***</c:v>
                </c:pt>
                <c:pt idx="3">
                  <c:v>E-vapor product past 30-day use***</c:v>
                </c:pt>
                <c:pt idx="4">
                  <c:v>Past year purchased tobacco for someone under 18</c:v>
                </c:pt>
              </c:strCache>
            </c:strRef>
          </c:cat>
          <c:val>
            <c:numRef>
              <c:f>'cigarette 1'!$C$3:$C$7</c:f>
              <c:numCache>
                <c:formatCode>0.0</c:formatCode>
                <c:ptCount val="5"/>
                <c:pt idx="0">
                  <c:v>22.6</c:v>
                </c:pt>
                <c:pt idx="1">
                  <c:v>8.5</c:v>
                </c:pt>
                <c:pt idx="2">
                  <c:v>26.2</c:v>
                </c:pt>
                <c:pt idx="3">
                  <c:v>10.7</c:v>
                </c:pt>
                <c:pt idx="4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3B-4721-A89E-DABCE633F0DE}"/>
            </c:ext>
          </c:extLst>
        </c:ser>
        <c:ser>
          <c:idx val="2"/>
          <c:order val="2"/>
          <c:tx>
            <c:strRef>
              <c:f>'cigarette 1'!$D$2</c:f>
              <c:strCache>
                <c:ptCount val="1"/>
                <c:pt idx="0">
                  <c:v>Women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'cigarette 1'!$A$3:$A$7</c:f>
              <c:strCache>
                <c:ptCount val="5"/>
                <c:pt idx="0">
                  <c:v>Any current cigarette use***</c:v>
                </c:pt>
                <c:pt idx="1">
                  <c:v>Any current chewing tobacco use***</c:v>
                </c:pt>
                <c:pt idx="2">
                  <c:v>E-vapor product lifetime use***</c:v>
                </c:pt>
                <c:pt idx="3">
                  <c:v>E-vapor product past 30-day use***</c:v>
                </c:pt>
                <c:pt idx="4">
                  <c:v>Past year purchased tobacco for someone under 18</c:v>
                </c:pt>
              </c:strCache>
            </c:strRef>
          </c:cat>
          <c:val>
            <c:numRef>
              <c:f>'cigarette 1'!$D$3:$D$7</c:f>
              <c:numCache>
                <c:formatCode>0.0</c:formatCode>
                <c:ptCount val="5"/>
                <c:pt idx="0">
                  <c:v>13</c:v>
                </c:pt>
                <c:pt idx="1">
                  <c:v>1</c:v>
                </c:pt>
                <c:pt idx="2">
                  <c:v>18.399999999999999</c:v>
                </c:pt>
                <c:pt idx="3">
                  <c:v>5</c:v>
                </c:pt>
                <c:pt idx="4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3B-4721-A89E-DABCE633F0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82976032"/>
        <c:axId val="382976424"/>
      </c:barChart>
      <c:catAx>
        <c:axId val="382976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82976424"/>
        <c:crosses val="autoZero"/>
        <c:auto val="1"/>
        <c:lblAlgn val="ctr"/>
        <c:lblOffset val="100"/>
        <c:noMultiLvlLbl val="0"/>
      </c:catAx>
      <c:valAx>
        <c:axId val="3829764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Weighted Percent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38297603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46894138232721"/>
          <c:y val="3.6150553561043908E-2"/>
          <c:w val="0.84325328083989515"/>
          <c:h val="0.677660257307998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'cigarette 1'!$B$42</c:f>
              <c:strCache>
                <c:ptCount val="1"/>
                <c:pt idx="0">
                  <c:v>Any current cigarette use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'cigarette 1'!$A$43:$A$50</c:f>
              <c:strCache>
                <c:ptCount val="8"/>
                <c:pt idx="0">
                  <c:v>18-20</c:v>
                </c:pt>
                <c:pt idx="1">
                  <c:v>21-25</c:v>
                </c:pt>
                <c:pt idx="2">
                  <c:v>26-30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70+</c:v>
                </c:pt>
              </c:strCache>
            </c:strRef>
          </c:cat>
          <c:val>
            <c:numRef>
              <c:f>'cigarette 1'!$B$43:$B$50</c:f>
              <c:numCache>
                <c:formatCode>0.0</c:formatCode>
                <c:ptCount val="8"/>
                <c:pt idx="0">
                  <c:v>17.7577</c:v>
                </c:pt>
                <c:pt idx="1">
                  <c:v>18.9709</c:v>
                </c:pt>
                <c:pt idx="2">
                  <c:v>22.7791</c:v>
                </c:pt>
                <c:pt idx="3">
                  <c:v>26.9267</c:v>
                </c:pt>
                <c:pt idx="4">
                  <c:v>20.900200000000002</c:v>
                </c:pt>
                <c:pt idx="5">
                  <c:v>12.757899999999999</c:v>
                </c:pt>
                <c:pt idx="6">
                  <c:v>8.9808000000000003</c:v>
                </c:pt>
                <c:pt idx="7">
                  <c:v>7.5144000000000002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64-4755-9924-1538BE70C529}"/>
            </c:ext>
          </c:extLst>
        </c:ser>
        <c:ser>
          <c:idx val="1"/>
          <c:order val="1"/>
          <c:tx>
            <c:strRef>
              <c:f>'cigarette 1'!$C$42</c:f>
              <c:strCache>
                <c:ptCount val="1"/>
                <c:pt idx="0">
                  <c:v>Any current chewing tobacco use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'cigarette 1'!$A$43:$A$50</c:f>
              <c:strCache>
                <c:ptCount val="8"/>
                <c:pt idx="0">
                  <c:v>18-20</c:v>
                </c:pt>
                <c:pt idx="1">
                  <c:v>21-25</c:v>
                </c:pt>
                <c:pt idx="2">
                  <c:v>26-30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70+</c:v>
                </c:pt>
              </c:strCache>
            </c:strRef>
          </c:cat>
          <c:val>
            <c:numRef>
              <c:f>'cigarette 1'!$C$43:$C$50</c:f>
              <c:numCache>
                <c:formatCode>0.0</c:formatCode>
                <c:ptCount val="8"/>
                <c:pt idx="0">
                  <c:v>3.9247999999999998</c:v>
                </c:pt>
                <c:pt idx="1">
                  <c:v>5.5362</c:v>
                </c:pt>
                <c:pt idx="2">
                  <c:v>6.0620000000000003</c:v>
                </c:pt>
                <c:pt idx="3">
                  <c:v>6.5887000000000002</c:v>
                </c:pt>
                <c:pt idx="4">
                  <c:v>6.9748999999999999</c:v>
                </c:pt>
                <c:pt idx="5">
                  <c:v>3.7949000000000002</c:v>
                </c:pt>
                <c:pt idx="6">
                  <c:v>2.4950000000000001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64-4755-9924-1538BE70C529}"/>
            </c:ext>
          </c:extLst>
        </c:ser>
        <c:ser>
          <c:idx val="2"/>
          <c:order val="2"/>
          <c:tx>
            <c:strRef>
              <c:f>'cigarette 1'!$D$42</c:f>
              <c:strCache>
                <c:ptCount val="1"/>
                <c:pt idx="0">
                  <c:v>Past year purchased tobacco for someone under 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9020150138285027E-3"/>
                  <c:y val="1.11669458403126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64-4755-9924-1538BE70C5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'cigarette 1'!$A$43:$A$50</c:f>
              <c:strCache>
                <c:ptCount val="8"/>
                <c:pt idx="0">
                  <c:v>18-20</c:v>
                </c:pt>
                <c:pt idx="1">
                  <c:v>21-25</c:v>
                </c:pt>
                <c:pt idx="2">
                  <c:v>26-30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70+</c:v>
                </c:pt>
              </c:strCache>
            </c:strRef>
          </c:cat>
          <c:val>
            <c:numRef>
              <c:f>'cigarette 1'!$D$43:$D$50</c:f>
              <c:numCache>
                <c:formatCode>0.0</c:formatCode>
                <c:ptCount val="8"/>
                <c:pt idx="0">
                  <c:v>4.1265999999999963</c:v>
                </c:pt>
                <c:pt idx="1">
                  <c:v>2.2017000000000024</c:v>
                </c:pt>
                <c:pt idx="2">
                  <c:v>1.6491000000000042</c:v>
                </c:pt>
                <c:pt idx="3">
                  <c:v>1.5472000000000037</c:v>
                </c:pt>
                <c:pt idx="4">
                  <c:v>2.2595000000000027</c:v>
                </c:pt>
                <c:pt idx="5">
                  <c:v>2.2921000000000049</c:v>
                </c:pt>
                <c:pt idx="6">
                  <c:v>1.980400000000003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64-4755-9924-1538BE70C5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0937256"/>
        <c:axId val="410937648"/>
      </c:barChart>
      <c:catAx>
        <c:axId val="410937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937648"/>
        <c:crosses val="autoZero"/>
        <c:auto val="1"/>
        <c:lblAlgn val="ctr"/>
        <c:lblOffset val="100"/>
        <c:noMultiLvlLbl val="0"/>
      </c:catAx>
      <c:valAx>
        <c:axId val="410937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Weighted Percent</a:t>
                </a:r>
              </a:p>
            </c:rich>
          </c:tx>
          <c:layout>
            <c:manualLayout>
              <c:xMode val="edge"/>
              <c:yMode val="edge"/>
              <c:x val="2.0833333333333332E-2"/>
              <c:y val="0.18926532480615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937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13560804899388"/>
          <c:y val="3.8445835289686828E-2"/>
          <c:w val="0.85158661417322834"/>
          <c:h val="0.784836180825805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'cigarette 1'!$B$52</c:f>
              <c:strCache>
                <c:ptCount val="1"/>
                <c:pt idx="0">
                  <c:v>E-vapor product lifetime use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'cigarette 1'!$A$53:$A$60</c:f>
              <c:strCache>
                <c:ptCount val="8"/>
                <c:pt idx="0">
                  <c:v>18-20</c:v>
                </c:pt>
                <c:pt idx="1">
                  <c:v>21-25</c:v>
                </c:pt>
                <c:pt idx="2">
                  <c:v>26-30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70+</c:v>
                </c:pt>
              </c:strCache>
            </c:strRef>
          </c:cat>
          <c:val>
            <c:numRef>
              <c:f>'cigarette 1'!$B$53:$B$60</c:f>
              <c:numCache>
                <c:formatCode>0.0</c:formatCode>
                <c:ptCount val="8"/>
                <c:pt idx="0">
                  <c:v>43.2089</c:v>
                </c:pt>
                <c:pt idx="1">
                  <c:v>43.295400000000001</c:v>
                </c:pt>
                <c:pt idx="2">
                  <c:v>39.034700000000001</c:v>
                </c:pt>
                <c:pt idx="3">
                  <c:v>24.799700000000001</c:v>
                </c:pt>
                <c:pt idx="4">
                  <c:v>11.879599999999996</c:v>
                </c:pt>
                <c:pt idx="5">
                  <c:v>6.6717000000000013</c:v>
                </c:pt>
                <c:pt idx="6">
                  <c:v>3.6966000000000037</c:v>
                </c:pt>
                <c:pt idx="7">
                  <c:v>1.2087999999999965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FB-45B9-9171-BBC8F3F7A13E}"/>
            </c:ext>
          </c:extLst>
        </c:ser>
        <c:ser>
          <c:idx val="1"/>
          <c:order val="1"/>
          <c:tx>
            <c:strRef>
              <c:f>'cigarette 1'!$C$52</c:f>
              <c:strCache>
                <c:ptCount val="1"/>
                <c:pt idx="0">
                  <c:v>E-vapor product past 30-day use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'cigarette 1'!$A$53:$A$60</c:f>
              <c:strCache>
                <c:ptCount val="8"/>
                <c:pt idx="0">
                  <c:v>18-20</c:v>
                </c:pt>
                <c:pt idx="1">
                  <c:v>21-25</c:v>
                </c:pt>
                <c:pt idx="2">
                  <c:v>26-30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70+</c:v>
                </c:pt>
              </c:strCache>
            </c:strRef>
          </c:cat>
          <c:val>
            <c:numRef>
              <c:f>'cigarette 1'!$C$53:$C$60</c:f>
              <c:numCache>
                <c:formatCode>0.0</c:formatCode>
                <c:ptCount val="8"/>
                <c:pt idx="0">
                  <c:v>19.482699999999994</c:v>
                </c:pt>
                <c:pt idx="1">
                  <c:v>16.232399999999998</c:v>
                </c:pt>
                <c:pt idx="2">
                  <c:v>12.313800000000001</c:v>
                </c:pt>
                <c:pt idx="3">
                  <c:v>6.2520999999999987</c:v>
                </c:pt>
                <c:pt idx="4">
                  <c:v>1.4861999999999966</c:v>
                </c:pt>
                <c:pt idx="5">
                  <c:v>1.9484999999999957</c:v>
                </c:pt>
                <c:pt idx="6">
                  <c:v>2.1393999999999949</c:v>
                </c:pt>
                <c:pt idx="7">
                  <c:v>1.1916999999999973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FB-45B9-9171-BBC8F3F7A1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0938432"/>
        <c:axId val="425166880"/>
      </c:barChart>
      <c:catAx>
        <c:axId val="41093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166880"/>
        <c:crosses val="autoZero"/>
        <c:auto val="1"/>
        <c:lblAlgn val="ctr"/>
        <c:lblOffset val="100"/>
        <c:noMultiLvlLbl val="0"/>
      </c:catAx>
      <c:valAx>
        <c:axId val="42516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Weighted Percent</a:t>
                </a:r>
              </a:p>
            </c:rich>
          </c:tx>
          <c:layout>
            <c:manualLayout>
              <c:xMode val="edge"/>
              <c:yMode val="edge"/>
              <c:x val="2.0833333333333332E-2"/>
              <c:y val="0.233357177584959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93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'cigarette 1'!$B$28</c:f>
              <c:strCache>
                <c:ptCount val="1"/>
                <c:pt idx="0">
                  <c:v>Non-Hispanic White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'cigarette 1'!$A$29:$A$33</c:f>
              <c:strCache>
                <c:ptCount val="5"/>
                <c:pt idx="0">
                  <c:v>Any current cigarette use</c:v>
                </c:pt>
                <c:pt idx="1">
                  <c:v>Any current chewing tobacco use</c:v>
                </c:pt>
                <c:pt idx="2">
                  <c:v>E-vapor product lifetime use</c:v>
                </c:pt>
                <c:pt idx="3">
                  <c:v>E-vapor product past 30-day use</c:v>
                </c:pt>
                <c:pt idx="4">
                  <c:v>Past year purchased tobacco for someone under 18</c:v>
                </c:pt>
              </c:strCache>
            </c:strRef>
          </c:cat>
          <c:val>
            <c:numRef>
              <c:f>'cigarette 1'!$B$29:$B$33</c:f>
              <c:numCache>
                <c:formatCode>0.0</c:formatCode>
                <c:ptCount val="5"/>
                <c:pt idx="0">
                  <c:v>17.877300000000002</c:v>
                </c:pt>
                <c:pt idx="1">
                  <c:v>3.7519</c:v>
                </c:pt>
                <c:pt idx="2">
                  <c:v>22.4909</c:v>
                </c:pt>
                <c:pt idx="3">
                  <c:v>7.9786999999999999</c:v>
                </c:pt>
                <c:pt idx="4">
                  <c:v>1.0992999999999999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21-4BD3-AA7C-611E771226BF}"/>
            </c:ext>
          </c:extLst>
        </c:ser>
        <c:ser>
          <c:idx val="1"/>
          <c:order val="1"/>
          <c:tx>
            <c:strRef>
              <c:f>'cigarette 1'!$C$28</c:f>
              <c:strCache>
                <c:ptCount val="1"/>
                <c:pt idx="0">
                  <c:v>Hispanic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'cigarette 1'!$A$29:$A$33</c:f>
              <c:strCache>
                <c:ptCount val="5"/>
                <c:pt idx="0">
                  <c:v>Any current cigarette use</c:v>
                </c:pt>
                <c:pt idx="1">
                  <c:v>Any current chewing tobacco use</c:v>
                </c:pt>
                <c:pt idx="2">
                  <c:v>E-vapor product lifetime use</c:v>
                </c:pt>
                <c:pt idx="3">
                  <c:v>E-vapor product past 30-day use</c:v>
                </c:pt>
                <c:pt idx="4">
                  <c:v>Past year purchased tobacco for someone under 18</c:v>
                </c:pt>
              </c:strCache>
            </c:strRef>
          </c:cat>
          <c:val>
            <c:numRef>
              <c:f>'cigarette 1'!$C$29:$C$33</c:f>
              <c:numCache>
                <c:formatCode>0.0</c:formatCode>
                <c:ptCount val="5"/>
                <c:pt idx="0">
                  <c:v>17.873100000000001</c:v>
                </c:pt>
                <c:pt idx="1">
                  <c:v>4.8776000000000002</c:v>
                </c:pt>
                <c:pt idx="2">
                  <c:v>21.670999999999999</c:v>
                </c:pt>
                <c:pt idx="3">
                  <c:v>7.4009999999999998</c:v>
                </c:pt>
                <c:pt idx="4">
                  <c:v>2.6133999999999999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21-4BD3-AA7C-611E771226BF}"/>
            </c:ext>
          </c:extLst>
        </c:ser>
        <c:ser>
          <c:idx val="2"/>
          <c:order val="2"/>
          <c:tx>
            <c:strRef>
              <c:f>'cigarette 1'!$D$28</c:f>
              <c:strCache>
                <c:ptCount val="1"/>
                <c:pt idx="0">
                  <c:v>Native American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'cigarette 1'!$A$29:$A$33</c:f>
              <c:strCache>
                <c:ptCount val="5"/>
                <c:pt idx="0">
                  <c:v>Any current cigarette use</c:v>
                </c:pt>
                <c:pt idx="1">
                  <c:v>Any current chewing tobacco use</c:v>
                </c:pt>
                <c:pt idx="2">
                  <c:v>E-vapor product lifetime use</c:v>
                </c:pt>
                <c:pt idx="3">
                  <c:v>E-vapor product past 30-day use</c:v>
                </c:pt>
                <c:pt idx="4">
                  <c:v>Past year purchased tobacco for someone under 18</c:v>
                </c:pt>
              </c:strCache>
            </c:strRef>
          </c:cat>
          <c:val>
            <c:numRef>
              <c:f>'cigarette 1'!$D$29:$D$33</c:f>
              <c:numCache>
                <c:formatCode>0.0</c:formatCode>
                <c:ptCount val="5"/>
                <c:pt idx="0">
                  <c:v>12.7674</c:v>
                </c:pt>
                <c:pt idx="1">
                  <c:v>7.0618999999999996</c:v>
                </c:pt>
                <c:pt idx="2">
                  <c:v>24.633299999999998</c:v>
                </c:pt>
                <c:pt idx="3">
                  <c:v>10.6402</c:v>
                </c:pt>
                <c:pt idx="4">
                  <c:v>2.2919999999999998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21-4BD3-AA7C-611E771226BF}"/>
            </c:ext>
          </c:extLst>
        </c:ser>
        <c:ser>
          <c:idx val="3"/>
          <c:order val="3"/>
          <c:tx>
            <c:strRef>
              <c:f>'cigarette 1'!$E$28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'cigarette 1'!$A$29:$A$33</c:f>
              <c:strCache>
                <c:ptCount val="5"/>
                <c:pt idx="0">
                  <c:v>Any current cigarette use</c:v>
                </c:pt>
                <c:pt idx="1">
                  <c:v>Any current chewing tobacco use</c:v>
                </c:pt>
                <c:pt idx="2">
                  <c:v>E-vapor product lifetime use</c:v>
                </c:pt>
                <c:pt idx="3">
                  <c:v>E-vapor product past 30-day use</c:v>
                </c:pt>
                <c:pt idx="4">
                  <c:v>Past year purchased tobacco for someone under 18</c:v>
                </c:pt>
              </c:strCache>
            </c:strRef>
          </c:cat>
          <c:val>
            <c:numRef>
              <c:f>'cigarette 1'!$E$29:$E$33</c:f>
              <c:numCache>
                <c:formatCode>0.0</c:formatCode>
                <c:ptCount val="5"/>
                <c:pt idx="0">
                  <c:v>13.220599999999999</c:v>
                </c:pt>
                <c:pt idx="1">
                  <c:v>2.9973000000000001</c:v>
                </c:pt>
                <c:pt idx="2">
                  <c:v>21.4754</c:v>
                </c:pt>
                <c:pt idx="3">
                  <c:v>6.4562999999999997</c:v>
                </c:pt>
                <c:pt idx="4">
                  <c:v>2.3117000000000001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21-4BD3-AA7C-611E771226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82977208"/>
        <c:axId val="382977600"/>
      </c:barChart>
      <c:catAx>
        <c:axId val="382977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82977600"/>
        <c:crosses val="autoZero"/>
        <c:auto val="1"/>
        <c:lblAlgn val="ctr"/>
        <c:lblOffset val="100"/>
        <c:noMultiLvlLbl val="0"/>
      </c:catAx>
      <c:valAx>
        <c:axId val="3829776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Weighted Percent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38297720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3843786768034"/>
          <c:y val="1.3535353535353536E-2"/>
          <c:w val="0.86276156213231969"/>
          <c:h val="0.81344826214904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'2017 demo'!$B$15</c:f>
              <c:strCache>
                <c:ptCount val="1"/>
                <c:pt idx="0">
                  <c:v>Actual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'2017 demo'!$A$16:$A$19</c:f>
              <c:strCache>
                <c:ptCount val="4"/>
                <c:pt idx="0">
                  <c:v>Non-Hispanic White (n= 3,686)</c:v>
                </c:pt>
                <c:pt idx="1">
                  <c:v>Hisapnic (n=4,815)</c:v>
                </c:pt>
                <c:pt idx="2">
                  <c:v>Native American (n=1,493)</c:v>
                </c:pt>
                <c:pt idx="3">
                  <c:v>Other (n=747)</c:v>
                </c:pt>
              </c:strCache>
            </c:strRef>
          </c:cat>
          <c:val>
            <c:numRef>
              <c:f>'2017 demo'!$B$16:$B$19</c:f>
              <c:numCache>
                <c:formatCode>0.0</c:formatCode>
                <c:ptCount val="4"/>
                <c:pt idx="0">
                  <c:v>34.32</c:v>
                </c:pt>
                <c:pt idx="1">
                  <c:v>44.83</c:v>
                </c:pt>
                <c:pt idx="2">
                  <c:v>13.9</c:v>
                </c:pt>
                <c:pt idx="3">
                  <c:v>6.95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11-41BC-BBDB-9A2EEE20F9AC}"/>
            </c:ext>
          </c:extLst>
        </c:ser>
        <c:ser>
          <c:idx val="1"/>
          <c:order val="1"/>
          <c:tx>
            <c:strRef>
              <c:f>'2017 demo'!$C$15</c:f>
              <c:strCache>
                <c:ptCount val="1"/>
                <c:pt idx="0">
                  <c:v>Weighted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'2017 demo'!$A$16:$A$19</c:f>
              <c:strCache>
                <c:ptCount val="4"/>
                <c:pt idx="0">
                  <c:v>Non-Hispanic White (n= 3,686)</c:v>
                </c:pt>
                <c:pt idx="1">
                  <c:v>Hisapnic (n=4,815)</c:v>
                </c:pt>
                <c:pt idx="2">
                  <c:v>Native American (n=1,493)</c:v>
                </c:pt>
                <c:pt idx="3">
                  <c:v>Other (n=747)</c:v>
                </c:pt>
              </c:strCache>
            </c:strRef>
          </c:cat>
          <c:val>
            <c:numRef>
              <c:f>'2017 demo'!$C$16:$C$19</c:f>
              <c:numCache>
                <c:formatCode>0.0</c:formatCode>
                <c:ptCount val="4"/>
                <c:pt idx="0">
                  <c:v>41.884</c:v>
                </c:pt>
                <c:pt idx="1">
                  <c:v>44.931600000000003</c:v>
                </c:pt>
                <c:pt idx="2">
                  <c:v>8.1910000000000007</c:v>
                </c:pt>
                <c:pt idx="3">
                  <c:v>4.9932999999999996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11-41BC-BBDB-9A2EEE20F9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4106584"/>
        <c:axId val="164106976"/>
      </c:barChart>
      <c:catAx>
        <c:axId val="164106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106976"/>
        <c:crosses val="autoZero"/>
        <c:auto val="1"/>
        <c:lblAlgn val="ctr"/>
        <c:lblOffset val="100"/>
        <c:noMultiLvlLbl val="0"/>
      </c:catAx>
      <c:valAx>
        <c:axId val="16410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Percent</a:t>
                </a:r>
              </a:p>
            </c:rich>
          </c:tx>
          <c:layout>
            <c:manualLayout>
              <c:xMode val="edge"/>
              <c:yMode val="edge"/>
              <c:x val="1.4901235405919084E-2"/>
              <c:y val="0.294432315278771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106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47732705286839"/>
          <c:y val="1.4887854927225002E-2"/>
          <c:w val="0.3186281714785652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30227471566054"/>
          <c:y val="3.9571190428970372E-2"/>
          <c:w val="0.87241994750656171"/>
          <c:h val="0.662524509147044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'cigarette 1'!$B$63</c:f>
              <c:strCache>
                <c:ptCount val="1"/>
                <c:pt idx="0">
                  <c:v>Military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'cigarette 1'!$A$64:$A$68</c:f>
              <c:strCache>
                <c:ptCount val="5"/>
                <c:pt idx="0">
                  <c:v>Any current cigarette use</c:v>
                </c:pt>
                <c:pt idx="1">
                  <c:v>Any current chewing tobacco use</c:v>
                </c:pt>
                <c:pt idx="2">
                  <c:v>E-vapor product lifetime use</c:v>
                </c:pt>
                <c:pt idx="3">
                  <c:v>E-vapor product past 30-day use</c:v>
                </c:pt>
                <c:pt idx="4">
                  <c:v>Past year purchased tobacco for someone under 18</c:v>
                </c:pt>
              </c:strCache>
            </c:strRef>
          </c:cat>
          <c:val>
            <c:numRef>
              <c:f>'cigarette 1'!$B$64:$B$68</c:f>
              <c:numCache>
                <c:formatCode>0.0</c:formatCode>
                <c:ptCount val="5"/>
                <c:pt idx="0">
                  <c:v>16.399999999999999</c:v>
                </c:pt>
                <c:pt idx="1">
                  <c:v>13.4</c:v>
                </c:pt>
                <c:pt idx="2">
                  <c:v>18.2</c:v>
                </c:pt>
                <c:pt idx="3">
                  <c:v>4.2</c:v>
                </c:pt>
                <c:pt idx="4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A2-4A2E-9057-F44472665961}"/>
            </c:ext>
          </c:extLst>
        </c:ser>
        <c:ser>
          <c:idx val="1"/>
          <c:order val="1"/>
          <c:tx>
            <c:strRef>
              <c:f>'cigarette 1'!$C$63</c:f>
              <c:strCache>
                <c:ptCount val="1"/>
                <c:pt idx="0">
                  <c:v>LGBT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'cigarette 1'!$A$64:$A$68</c:f>
              <c:strCache>
                <c:ptCount val="5"/>
                <c:pt idx="0">
                  <c:v>Any current cigarette use</c:v>
                </c:pt>
                <c:pt idx="1">
                  <c:v>Any current chewing tobacco use</c:v>
                </c:pt>
                <c:pt idx="2">
                  <c:v>E-vapor product lifetime use</c:v>
                </c:pt>
                <c:pt idx="3">
                  <c:v>E-vapor product past 30-day use</c:v>
                </c:pt>
                <c:pt idx="4">
                  <c:v>Past year purchased tobacco for someone under 18</c:v>
                </c:pt>
              </c:strCache>
            </c:strRef>
          </c:cat>
          <c:val>
            <c:numRef>
              <c:f>'cigarette 1'!$C$64:$C$68</c:f>
              <c:numCache>
                <c:formatCode>0.0</c:formatCode>
                <c:ptCount val="5"/>
                <c:pt idx="0">
                  <c:v>27.6</c:v>
                </c:pt>
                <c:pt idx="1">
                  <c:v>7.6</c:v>
                </c:pt>
                <c:pt idx="2">
                  <c:v>39.200000000000003</c:v>
                </c:pt>
                <c:pt idx="3">
                  <c:v>16.5</c:v>
                </c:pt>
                <c:pt idx="4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A2-4A2E-9057-F44472665961}"/>
            </c:ext>
          </c:extLst>
        </c:ser>
        <c:ser>
          <c:idx val="2"/>
          <c:order val="2"/>
          <c:tx>
            <c:strRef>
              <c:f>'cigarette 1'!$D$63</c:f>
              <c:strCache>
                <c:ptCount val="1"/>
                <c:pt idx="0">
                  <c:v>All Others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'cigarette 1'!$A$64:$A$68</c:f>
              <c:strCache>
                <c:ptCount val="5"/>
                <c:pt idx="0">
                  <c:v>Any current cigarette use</c:v>
                </c:pt>
                <c:pt idx="1">
                  <c:v>Any current chewing tobacco use</c:v>
                </c:pt>
                <c:pt idx="2">
                  <c:v>E-vapor product lifetime use</c:v>
                </c:pt>
                <c:pt idx="3">
                  <c:v>E-vapor product past 30-day use</c:v>
                </c:pt>
                <c:pt idx="4">
                  <c:v>Past year purchased tobacco for someone under 18</c:v>
                </c:pt>
              </c:strCache>
            </c:strRef>
          </c:cat>
          <c:val>
            <c:numRef>
              <c:f>'cigarette 1'!$D$64:$D$68</c:f>
              <c:numCache>
                <c:formatCode>0.0</c:formatCode>
                <c:ptCount val="5"/>
                <c:pt idx="0">
                  <c:v>16.8</c:v>
                </c:pt>
                <c:pt idx="1">
                  <c:v>3.7</c:v>
                </c:pt>
                <c:pt idx="2">
                  <c:v>21.1</c:v>
                </c:pt>
                <c:pt idx="3">
                  <c:v>7.4</c:v>
                </c:pt>
                <c:pt idx="4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A2-4A2E-9057-F444726659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405272"/>
        <c:axId val="144405664"/>
      </c:barChart>
      <c:catAx>
        <c:axId val="144405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05664"/>
        <c:crosses val="autoZero"/>
        <c:auto val="1"/>
        <c:lblAlgn val="ctr"/>
        <c:lblOffset val="100"/>
        <c:noMultiLvlLbl val="0"/>
      </c:catAx>
      <c:valAx>
        <c:axId val="144405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Weighted 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05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699781277340348"/>
          <c:y val="0.10177173394510161"/>
          <c:w val="0.37489326334208223"/>
          <c:h val="6.77313293632713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'WHole Sample'!$B$2</c:f>
              <c:strCache>
                <c:ptCount val="1"/>
                <c:pt idx="0">
                  <c:v>Whole sample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2.037351443123939E-2"/>
                  <c:y val="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06-4EFF-83AB-0EF29967BDF2}"/>
                </c:ext>
              </c:extLst>
            </c:dLbl>
            <c:dLbl>
              <c:idx val="3"/>
              <c:layout>
                <c:manualLayout>
                  <c:x val="-1.3582342954159592E-2"/>
                  <c:y val="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06-4EFF-83AB-0EF29967BDF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'WHole Sample'!$A$3:$A$7</c:f>
              <c:strCache>
                <c:ptCount val="5"/>
                <c:pt idx="0">
                  <c:v>Met critical threshold for serious mental illness</c:v>
                </c:pt>
                <c:pt idx="1">
                  <c:v>Having mental health or drug/alcohol problems in the past year* </c:v>
                </c:pt>
                <c:pt idx="2">
                  <c:v>Suicidal thoughts in the past year</c:v>
                </c:pt>
                <c:pt idx="3">
                  <c:v>Sought help on mental health or drug/alcohol problems in the past year </c:v>
                </c:pt>
                <c:pt idx="4">
                  <c:v>Difficulty assessing mental health or substance abuse treatment</c:v>
                </c:pt>
              </c:strCache>
            </c:strRef>
          </c:cat>
          <c:val>
            <c:numRef>
              <c:f>'WHole Sample'!$B$3:$B$7</c:f>
              <c:numCache>
                <c:formatCode>0.0</c:formatCode>
                <c:ptCount val="5"/>
                <c:pt idx="0">
                  <c:v>8.6999999999999993</c:v>
                </c:pt>
                <c:pt idx="1">
                  <c:v>17.8</c:v>
                </c:pt>
                <c:pt idx="2">
                  <c:v>4.9000000000000004</c:v>
                </c:pt>
                <c:pt idx="3">
                  <c:v>14.7</c:v>
                </c:pt>
                <c:pt idx="4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06-4EFF-83AB-0EF29967BDF2}"/>
            </c:ext>
          </c:extLst>
        </c:ser>
        <c:ser>
          <c:idx val="1"/>
          <c:order val="1"/>
          <c:tx>
            <c:strRef>
              <c:f>'WHole Sample'!$C$2</c:f>
              <c:strCache>
                <c:ptCount val="1"/>
                <c:pt idx="0">
                  <c:v>Men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'WHole Sample'!$A$3:$A$7</c:f>
              <c:strCache>
                <c:ptCount val="5"/>
                <c:pt idx="0">
                  <c:v>Met critical threshold for serious mental illness</c:v>
                </c:pt>
                <c:pt idx="1">
                  <c:v>Having mental health or drug/alcohol problems in the past year* </c:v>
                </c:pt>
                <c:pt idx="2">
                  <c:v>Suicidal thoughts in the past year</c:v>
                </c:pt>
                <c:pt idx="3">
                  <c:v>Sought help on mental health or drug/alcohol problems in the past year </c:v>
                </c:pt>
                <c:pt idx="4">
                  <c:v>Difficulty assessing mental health or substance abuse treatment</c:v>
                </c:pt>
              </c:strCache>
            </c:strRef>
          </c:cat>
          <c:val>
            <c:numRef>
              <c:f>'WHole Sample'!$C$3:$C$7</c:f>
              <c:numCache>
                <c:formatCode>0.0</c:formatCode>
                <c:ptCount val="5"/>
                <c:pt idx="0">
                  <c:v>8</c:v>
                </c:pt>
                <c:pt idx="1">
                  <c:v>16.5</c:v>
                </c:pt>
                <c:pt idx="2">
                  <c:v>5.4</c:v>
                </c:pt>
                <c:pt idx="3">
                  <c:v>13.7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06-4EFF-83AB-0EF29967BDF2}"/>
            </c:ext>
          </c:extLst>
        </c:ser>
        <c:ser>
          <c:idx val="2"/>
          <c:order val="2"/>
          <c:tx>
            <c:strRef>
              <c:f>'WHole Sample'!$D$2</c:f>
              <c:strCache>
                <c:ptCount val="1"/>
                <c:pt idx="0">
                  <c:v>Women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3582342954159592E-2"/>
                  <c:y val="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06-4EFF-83AB-0EF29967BDF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'WHole Sample'!$A$3:$A$7</c:f>
              <c:strCache>
                <c:ptCount val="5"/>
                <c:pt idx="0">
                  <c:v>Met critical threshold for serious mental illness</c:v>
                </c:pt>
                <c:pt idx="1">
                  <c:v>Having mental health or drug/alcohol problems in the past year* </c:v>
                </c:pt>
                <c:pt idx="2">
                  <c:v>Suicidal thoughts in the past year</c:v>
                </c:pt>
                <c:pt idx="3">
                  <c:v>Sought help on mental health or drug/alcohol problems in the past year </c:v>
                </c:pt>
                <c:pt idx="4">
                  <c:v>Difficulty assessing mental health or substance abuse treatment</c:v>
                </c:pt>
              </c:strCache>
            </c:strRef>
          </c:cat>
          <c:val>
            <c:numRef>
              <c:f>'WHole Sample'!$D$3:$D$7</c:f>
              <c:numCache>
                <c:formatCode>0.0</c:formatCode>
                <c:ptCount val="5"/>
                <c:pt idx="0">
                  <c:v>9.3000000000000007</c:v>
                </c:pt>
                <c:pt idx="1">
                  <c:v>18.899999999999999</c:v>
                </c:pt>
                <c:pt idx="2">
                  <c:v>4.3</c:v>
                </c:pt>
                <c:pt idx="3">
                  <c:v>15.8</c:v>
                </c:pt>
                <c:pt idx="4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406-4EFF-83AB-0EF29967BD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0902640"/>
        <c:axId val="420902248"/>
      </c:barChart>
      <c:catAx>
        <c:axId val="420902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20902248"/>
        <c:crosses val="autoZero"/>
        <c:auto val="1"/>
        <c:lblAlgn val="ctr"/>
        <c:lblOffset val="100"/>
        <c:noMultiLvlLbl val="0"/>
      </c:catAx>
      <c:valAx>
        <c:axId val="4209022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Weighted Percent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420902640"/>
        <c:crosses val="autoZero"/>
        <c:crossBetween val="between"/>
        <c:majorUnit val="4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'WHole Sample'!$B$26</c:f>
              <c:strCache>
                <c:ptCount val="1"/>
                <c:pt idx="0">
                  <c:v>Whole sample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'WHole Sample'!$A$27:$A$29</c:f>
              <c:strCache>
                <c:ptCount val="3"/>
                <c:pt idx="0">
                  <c:v>Past year screened for alcohol or drug problems </c:v>
                </c:pt>
                <c:pt idx="1">
                  <c:v>Past year screened for depression </c:v>
                </c:pt>
                <c:pt idx="2">
                  <c:v>Past year screened for suicidal ideation </c:v>
                </c:pt>
              </c:strCache>
            </c:strRef>
          </c:cat>
          <c:val>
            <c:numRef>
              <c:f>'WHole Sample'!$B$27:$B$29</c:f>
              <c:numCache>
                <c:formatCode>General</c:formatCode>
                <c:ptCount val="3"/>
                <c:pt idx="0">
                  <c:v>5.5</c:v>
                </c:pt>
                <c:pt idx="1">
                  <c:v>11.8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59-4492-A7A5-81B6445085AE}"/>
            </c:ext>
          </c:extLst>
        </c:ser>
        <c:ser>
          <c:idx val="1"/>
          <c:order val="1"/>
          <c:tx>
            <c:strRef>
              <c:f>'WHole Sample'!$C$26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'WHole Sample'!$A$27:$A$29</c:f>
              <c:strCache>
                <c:ptCount val="3"/>
                <c:pt idx="0">
                  <c:v>Past year screened for alcohol or drug problems </c:v>
                </c:pt>
                <c:pt idx="1">
                  <c:v>Past year screened for depression </c:v>
                </c:pt>
                <c:pt idx="2">
                  <c:v>Past year screened for suicidal ideation </c:v>
                </c:pt>
              </c:strCache>
            </c:strRef>
          </c:cat>
          <c:val>
            <c:numRef>
              <c:f>'WHole Sample'!$C$27:$C$29</c:f>
              <c:numCache>
                <c:formatCode>0.0</c:formatCode>
                <c:ptCount val="3"/>
                <c:pt idx="0">
                  <c:v>6.5</c:v>
                </c:pt>
                <c:pt idx="1">
                  <c:v>10</c:v>
                </c:pt>
                <c:pt idx="2" formatCode="General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59-4492-A7A5-81B6445085AE}"/>
            </c:ext>
          </c:extLst>
        </c:ser>
        <c:ser>
          <c:idx val="2"/>
          <c:order val="2"/>
          <c:tx>
            <c:strRef>
              <c:f>'WHole Sample'!$D$26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'WHole Sample'!$A$27:$A$29</c:f>
              <c:strCache>
                <c:ptCount val="3"/>
                <c:pt idx="0">
                  <c:v>Past year screened for alcohol or drug problems </c:v>
                </c:pt>
                <c:pt idx="1">
                  <c:v>Past year screened for depression </c:v>
                </c:pt>
                <c:pt idx="2">
                  <c:v>Past year screened for suicidal ideation </c:v>
                </c:pt>
              </c:strCache>
            </c:strRef>
          </c:cat>
          <c:val>
            <c:numRef>
              <c:f>'WHole Sample'!$D$27:$D$29</c:f>
              <c:numCache>
                <c:formatCode>General</c:formatCode>
                <c:ptCount val="3"/>
                <c:pt idx="0">
                  <c:v>4.4000000000000004</c:v>
                </c:pt>
                <c:pt idx="1">
                  <c:v>13.8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59-4492-A7A5-81B6445085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7348472"/>
        <c:axId val="487348144"/>
      </c:barChart>
      <c:catAx>
        <c:axId val="487348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348144"/>
        <c:crosses val="autoZero"/>
        <c:auto val="1"/>
        <c:lblAlgn val="ctr"/>
        <c:lblOffset val="100"/>
        <c:noMultiLvlLbl val="0"/>
      </c:catAx>
      <c:valAx>
        <c:axId val="48734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Weighted 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348472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763283081234959"/>
          <c:y val="7.7873401550235241E-2"/>
          <c:w val="0.37529635718612098"/>
          <c:h val="7.04230396778167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Age!$A$3</c:f>
              <c:strCache>
                <c:ptCount val="1"/>
                <c:pt idx="0">
                  <c:v>18-20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Age!$B$2:$D$2</c:f>
              <c:strCache>
                <c:ptCount val="3"/>
                <c:pt idx="0">
                  <c:v>Met critical threshold for serious mental illness</c:v>
                </c:pt>
                <c:pt idx="1">
                  <c:v>Having mental health, drug or alcohol problems in the past year </c:v>
                </c:pt>
                <c:pt idx="2">
                  <c:v>Suicidal thoughts in the past year </c:v>
                </c:pt>
              </c:strCache>
            </c:strRef>
          </c:cat>
          <c:val>
            <c:numRef>
              <c:f>Age!$B$3:$D$3</c:f>
              <c:numCache>
                <c:formatCode>0.0</c:formatCode>
                <c:ptCount val="3"/>
                <c:pt idx="0">
                  <c:v>22.622</c:v>
                </c:pt>
                <c:pt idx="1">
                  <c:v>30.880299999999998</c:v>
                </c:pt>
                <c:pt idx="2">
                  <c:v>12.289199999999999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C8-4FD3-86AF-C77C592529B1}"/>
            </c:ext>
          </c:extLst>
        </c:ser>
        <c:ser>
          <c:idx val="1"/>
          <c:order val="1"/>
          <c:tx>
            <c:strRef>
              <c:f>Age!$A$4</c:f>
              <c:strCache>
                <c:ptCount val="1"/>
                <c:pt idx="0">
                  <c:v>21-25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Age!$B$2:$D$2</c:f>
              <c:strCache>
                <c:ptCount val="3"/>
                <c:pt idx="0">
                  <c:v>Met critical threshold for serious mental illness</c:v>
                </c:pt>
                <c:pt idx="1">
                  <c:v>Having mental health, drug or alcohol problems in the past year </c:v>
                </c:pt>
                <c:pt idx="2">
                  <c:v>Suicidal thoughts in the past year </c:v>
                </c:pt>
              </c:strCache>
            </c:strRef>
          </c:cat>
          <c:val>
            <c:numRef>
              <c:f>Age!$B$4:$D$4</c:f>
              <c:numCache>
                <c:formatCode>0.0</c:formatCode>
                <c:ptCount val="3"/>
                <c:pt idx="0">
                  <c:v>13.3224</c:v>
                </c:pt>
                <c:pt idx="1">
                  <c:v>28.2102</c:v>
                </c:pt>
                <c:pt idx="2">
                  <c:v>7.5269000000000004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C8-4FD3-86AF-C77C592529B1}"/>
            </c:ext>
          </c:extLst>
        </c:ser>
        <c:ser>
          <c:idx val="2"/>
          <c:order val="2"/>
          <c:tx>
            <c:strRef>
              <c:f>Age!$A$5</c:f>
              <c:strCache>
                <c:ptCount val="1"/>
                <c:pt idx="0">
                  <c:v>26-30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Age!$B$2:$D$2</c:f>
              <c:strCache>
                <c:ptCount val="3"/>
                <c:pt idx="0">
                  <c:v>Met critical threshold for serious mental illness</c:v>
                </c:pt>
                <c:pt idx="1">
                  <c:v>Having mental health, drug or alcohol problems in the past year </c:v>
                </c:pt>
                <c:pt idx="2">
                  <c:v>Suicidal thoughts in the past year </c:v>
                </c:pt>
              </c:strCache>
            </c:strRef>
          </c:cat>
          <c:val>
            <c:numRef>
              <c:f>Age!$B$5:$D$5</c:f>
              <c:numCache>
                <c:formatCode>0.0</c:formatCode>
                <c:ptCount val="3"/>
                <c:pt idx="0">
                  <c:v>9.5370000000000008</c:v>
                </c:pt>
                <c:pt idx="1">
                  <c:v>20.453900000000001</c:v>
                </c:pt>
                <c:pt idx="2">
                  <c:v>5.4349999999999996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C8-4FD3-86AF-C77C592529B1}"/>
            </c:ext>
          </c:extLst>
        </c:ser>
        <c:ser>
          <c:idx val="3"/>
          <c:order val="3"/>
          <c:tx>
            <c:strRef>
              <c:f>Age!$A$6</c:f>
              <c:strCache>
                <c:ptCount val="1"/>
                <c:pt idx="0">
                  <c:v>31-40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Age!$B$2:$D$2</c:f>
              <c:strCache>
                <c:ptCount val="3"/>
                <c:pt idx="0">
                  <c:v>Met critical threshold for serious mental illness</c:v>
                </c:pt>
                <c:pt idx="1">
                  <c:v>Having mental health, drug or alcohol problems in the past year </c:v>
                </c:pt>
                <c:pt idx="2">
                  <c:v>Suicidal thoughts in the past year </c:v>
                </c:pt>
              </c:strCache>
            </c:strRef>
          </c:cat>
          <c:val>
            <c:numRef>
              <c:f>Age!$B$6:$D$6</c:f>
              <c:numCache>
                <c:formatCode>0.0</c:formatCode>
                <c:ptCount val="3"/>
                <c:pt idx="0">
                  <c:v>9.2943999999999996</c:v>
                </c:pt>
                <c:pt idx="1">
                  <c:v>18.655999999999999</c:v>
                </c:pt>
                <c:pt idx="2">
                  <c:v>6.2893999999999997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C8-4FD3-86AF-C77C592529B1}"/>
            </c:ext>
          </c:extLst>
        </c:ser>
        <c:ser>
          <c:idx val="4"/>
          <c:order val="4"/>
          <c:tx>
            <c:strRef>
              <c:f>Age!$A$7</c:f>
              <c:strCache>
                <c:ptCount val="1"/>
                <c:pt idx="0">
                  <c:v>41-50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Age!$B$2:$D$2</c:f>
              <c:strCache>
                <c:ptCount val="3"/>
                <c:pt idx="0">
                  <c:v>Met critical threshold for serious mental illness</c:v>
                </c:pt>
                <c:pt idx="1">
                  <c:v>Having mental health, drug or alcohol problems in the past year </c:v>
                </c:pt>
                <c:pt idx="2">
                  <c:v>Suicidal thoughts in the past year </c:v>
                </c:pt>
              </c:strCache>
            </c:strRef>
          </c:cat>
          <c:val>
            <c:numRef>
              <c:f>Age!$B$7:$D$7</c:f>
              <c:numCache>
                <c:formatCode>0.0</c:formatCode>
                <c:ptCount val="3"/>
                <c:pt idx="0">
                  <c:v>7.7603</c:v>
                </c:pt>
                <c:pt idx="1">
                  <c:v>20.789200000000001</c:v>
                </c:pt>
                <c:pt idx="2">
                  <c:v>5.4737999999999998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C8-4FD3-86AF-C77C592529B1}"/>
            </c:ext>
          </c:extLst>
        </c:ser>
        <c:ser>
          <c:idx val="5"/>
          <c:order val="5"/>
          <c:tx>
            <c:strRef>
              <c:f>Age!$A$8</c:f>
              <c:strCache>
                <c:ptCount val="1"/>
                <c:pt idx="0">
                  <c:v>51-60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Age!$B$2:$D$2</c:f>
              <c:strCache>
                <c:ptCount val="3"/>
                <c:pt idx="0">
                  <c:v>Met critical threshold for serious mental illness</c:v>
                </c:pt>
                <c:pt idx="1">
                  <c:v>Having mental health, drug or alcohol problems in the past year </c:v>
                </c:pt>
                <c:pt idx="2">
                  <c:v>Suicidal thoughts in the past year </c:v>
                </c:pt>
              </c:strCache>
            </c:strRef>
          </c:cat>
          <c:val>
            <c:numRef>
              <c:f>Age!$B$8:$D$8</c:f>
              <c:numCache>
                <c:formatCode>0.0</c:formatCode>
                <c:ptCount val="3"/>
                <c:pt idx="0">
                  <c:v>5.8486000000000002</c:v>
                </c:pt>
                <c:pt idx="1">
                  <c:v>13.769600000000001</c:v>
                </c:pt>
                <c:pt idx="2">
                  <c:v>3.3496999999999999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3C8-4FD3-86AF-C77C592529B1}"/>
            </c:ext>
          </c:extLst>
        </c:ser>
        <c:ser>
          <c:idx val="6"/>
          <c:order val="6"/>
          <c:tx>
            <c:strRef>
              <c:f>Age!$A$9</c:f>
              <c:strCache>
                <c:ptCount val="1"/>
                <c:pt idx="0">
                  <c:v>61-70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Age!$B$2:$D$2</c:f>
              <c:strCache>
                <c:ptCount val="3"/>
                <c:pt idx="0">
                  <c:v>Met critical threshold for serious mental illness</c:v>
                </c:pt>
                <c:pt idx="1">
                  <c:v>Having mental health, drug or alcohol problems in the past year </c:v>
                </c:pt>
                <c:pt idx="2">
                  <c:v>Suicidal thoughts in the past year </c:v>
                </c:pt>
              </c:strCache>
            </c:strRef>
          </c:cat>
          <c:val>
            <c:numRef>
              <c:f>Age!$B$9:$D$9</c:f>
              <c:numCache>
                <c:formatCode>0.0</c:formatCode>
                <c:ptCount val="3"/>
                <c:pt idx="0">
                  <c:v>5.2694999999999999</c:v>
                </c:pt>
                <c:pt idx="1">
                  <c:v>10.9451</c:v>
                </c:pt>
                <c:pt idx="2">
                  <c:v>0.73650000000000004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C8-4FD3-86AF-C77C592529B1}"/>
            </c:ext>
          </c:extLst>
        </c:ser>
        <c:ser>
          <c:idx val="7"/>
          <c:order val="7"/>
          <c:tx>
            <c:strRef>
              <c:f>Age!$A$10</c:f>
              <c:strCache>
                <c:ptCount val="1"/>
                <c:pt idx="0">
                  <c:v>70+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Age!$B$2:$D$2</c:f>
              <c:strCache>
                <c:ptCount val="3"/>
                <c:pt idx="0">
                  <c:v>Met critical threshold for serious mental illness</c:v>
                </c:pt>
                <c:pt idx="1">
                  <c:v>Having mental health, drug or alcohol problems in the past year </c:v>
                </c:pt>
                <c:pt idx="2">
                  <c:v>Suicidal thoughts in the past year </c:v>
                </c:pt>
              </c:strCache>
            </c:strRef>
          </c:cat>
          <c:val>
            <c:numRef>
              <c:f>Age!$B$10:$D$10</c:f>
              <c:numCache>
                <c:formatCode>0.0</c:formatCode>
                <c:ptCount val="3"/>
                <c:pt idx="0">
                  <c:v>3.4386999999999999</c:v>
                </c:pt>
                <c:pt idx="1">
                  <c:v>6.9968000000000004</c:v>
                </c:pt>
                <c:pt idx="2">
                  <c:v>1.9585999999999999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3C8-4FD3-86AF-C77C592529B1}"/>
            </c:ext>
          </c:extLst>
        </c:ser>
        <c:ser>
          <c:idx val="8"/>
          <c:order val="8"/>
          <c:tx>
            <c:strRef>
              <c:f>Age!$A$11</c:f>
              <c:strCache>
                <c:ptCount val="1"/>
                <c:pt idx="0">
                  <c:v>18-25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Age!$B$2:$D$2</c:f>
              <c:strCache>
                <c:ptCount val="3"/>
                <c:pt idx="0">
                  <c:v>Met critical threshold for serious mental illness</c:v>
                </c:pt>
                <c:pt idx="1">
                  <c:v>Having mental health, drug or alcohol problems in the past year </c:v>
                </c:pt>
                <c:pt idx="2">
                  <c:v>Suicidal thoughts in the past year </c:v>
                </c:pt>
              </c:strCache>
            </c:strRef>
          </c:cat>
          <c:val>
            <c:numRef>
              <c:f>Age!$B$11:$D$11</c:f>
              <c:numCache>
                <c:formatCode>0.0</c:formatCode>
                <c:ptCount val="3"/>
                <c:pt idx="0">
                  <c:v>16.8</c:v>
                </c:pt>
                <c:pt idx="1">
                  <c:v>29.2</c:v>
                </c:pt>
                <c:pt idx="2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3C8-4FD3-86AF-C77C592529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0900288"/>
        <c:axId val="420901464"/>
      </c:barChart>
      <c:catAx>
        <c:axId val="42090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901464"/>
        <c:crosses val="autoZero"/>
        <c:auto val="1"/>
        <c:lblAlgn val="ctr"/>
        <c:lblOffset val="100"/>
        <c:noMultiLvlLbl val="0"/>
      </c:catAx>
      <c:valAx>
        <c:axId val="420901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Weighted 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90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Age!$A$19</c:f>
              <c:strCache>
                <c:ptCount val="1"/>
                <c:pt idx="0">
                  <c:v>18-20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Age!$B$18:$C$18</c:f>
              <c:strCache>
                <c:ptCount val="2"/>
                <c:pt idx="0">
                  <c:v>Sought help on mental health or drug/alcohol problems in the past year </c:v>
                </c:pt>
                <c:pt idx="1">
                  <c:v>Difficulty assessing mental health or substance abuse treatment</c:v>
                </c:pt>
              </c:strCache>
            </c:strRef>
          </c:cat>
          <c:val>
            <c:numRef>
              <c:f>Age!$B$19:$C$19</c:f>
              <c:numCache>
                <c:formatCode>0.0</c:formatCode>
                <c:ptCount val="2"/>
                <c:pt idx="0">
                  <c:v>19.600899999999999</c:v>
                </c:pt>
                <c:pt idx="1">
                  <c:v>7.3322000000000003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97-4BF3-B7BA-EAFABEB8477F}"/>
            </c:ext>
          </c:extLst>
        </c:ser>
        <c:ser>
          <c:idx val="1"/>
          <c:order val="1"/>
          <c:tx>
            <c:strRef>
              <c:f>Age!$A$20</c:f>
              <c:strCache>
                <c:ptCount val="1"/>
                <c:pt idx="0">
                  <c:v>21-25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Age!$B$18:$C$18</c:f>
              <c:strCache>
                <c:ptCount val="2"/>
                <c:pt idx="0">
                  <c:v>Sought help on mental health or drug/alcohol problems in the past year </c:v>
                </c:pt>
                <c:pt idx="1">
                  <c:v>Difficulty assessing mental health or substance abuse treatment</c:v>
                </c:pt>
              </c:strCache>
            </c:strRef>
          </c:cat>
          <c:val>
            <c:numRef>
              <c:f>Age!$B$20:$C$20</c:f>
              <c:numCache>
                <c:formatCode>0.0</c:formatCode>
                <c:ptCount val="2"/>
                <c:pt idx="0">
                  <c:v>18.7333</c:v>
                </c:pt>
                <c:pt idx="1">
                  <c:v>7.3212000000000002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97-4BF3-B7BA-EAFABEB8477F}"/>
            </c:ext>
          </c:extLst>
        </c:ser>
        <c:ser>
          <c:idx val="2"/>
          <c:order val="2"/>
          <c:tx>
            <c:strRef>
              <c:f>Age!$A$21</c:f>
              <c:strCache>
                <c:ptCount val="1"/>
                <c:pt idx="0">
                  <c:v>26-30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Age!$B$18:$C$18</c:f>
              <c:strCache>
                <c:ptCount val="2"/>
                <c:pt idx="0">
                  <c:v>Sought help on mental health or drug/alcohol problems in the past year </c:v>
                </c:pt>
                <c:pt idx="1">
                  <c:v>Difficulty assessing mental health or substance abuse treatment</c:v>
                </c:pt>
              </c:strCache>
            </c:strRef>
          </c:cat>
          <c:val>
            <c:numRef>
              <c:f>Age!$B$21:$C$21</c:f>
              <c:numCache>
                <c:formatCode>0.0</c:formatCode>
                <c:ptCount val="2"/>
                <c:pt idx="0">
                  <c:v>15.7941</c:v>
                </c:pt>
                <c:pt idx="1">
                  <c:v>5.7592999999999996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97-4BF3-B7BA-EAFABEB8477F}"/>
            </c:ext>
          </c:extLst>
        </c:ser>
        <c:ser>
          <c:idx val="3"/>
          <c:order val="3"/>
          <c:tx>
            <c:strRef>
              <c:f>Age!$A$22</c:f>
              <c:strCache>
                <c:ptCount val="1"/>
                <c:pt idx="0">
                  <c:v>31-40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Age!$B$18:$C$18</c:f>
              <c:strCache>
                <c:ptCount val="2"/>
                <c:pt idx="0">
                  <c:v>Sought help on mental health or drug/alcohol problems in the past year </c:v>
                </c:pt>
                <c:pt idx="1">
                  <c:v>Difficulty assessing mental health or substance abuse treatment</c:v>
                </c:pt>
              </c:strCache>
            </c:strRef>
          </c:cat>
          <c:val>
            <c:numRef>
              <c:f>Age!$B$22:$C$22</c:f>
              <c:numCache>
                <c:formatCode>0.0</c:formatCode>
                <c:ptCount val="2"/>
                <c:pt idx="0">
                  <c:v>17.651700000000002</c:v>
                </c:pt>
                <c:pt idx="1">
                  <c:v>7.21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97-4BF3-B7BA-EAFABEB8477F}"/>
            </c:ext>
          </c:extLst>
        </c:ser>
        <c:ser>
          <c:idx val="4"/>
          <c:order val="4"/>
          <c:tx>
            <c:strRef>
              <c:f>Age!$A$23</c:f>
              <c:strCache>
                <c:ptCount val="1"/>
                <c:pt idx="0">
                  <c:v>41-50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Age!$B$18:$C$18</c:f>
              <c:strCache>
                <c:ptCount val="2"/>
                <c:pt idx="0">
                  <c:v>Sought help on mental health or drug/alcohol problems in the past year </c:v>
                </c:pt>
                <c:pt idx="1">
                  <c:v>Difficulty assessing mental health or substance abuse treatment</c:v>
                </c:pt>
              </c:strCache>
            </c:strRef>
          </c:cat>
          <c:val>
            <c:numRef>
              <c:f>Age!$B$23:$C$23</c:f>
              <c:numCache>
                <c:formatCode>0.0</c:formatCode>
                <c:ptCount val="2"/>
                <c:pt idx="0">
                  <c:v>17.936399999999999</c:v>
                </c:pt>
                <c:pt idx="1">
                  <c:v>6.2088999999999999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97-4BF3-B7BA-EAFABEB8477F}"/>
            </c:ext>
          </c:extLst>
        </c:ser>
        <c:ser>
          <c:idx val="5"/>
          <c:order val="5"/>
          <c:tx>
            <c:strRef>
              <c:f>Age!$A$24</c:f>
              <c:strCache>
                <c:ptCount val="1"/>
                <c:pt idx="0">
                  <c:v>51-60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Age!$B$18:$C$18</c:f>
              <c:strCache>
                <c:ptCount val="2"/>
                <c:pt idx="0">
                  <c:v>Sought help on mental health or drug/alcohol problems in the past year </c:v>
                </c:pt>
                <c:pt idx="1">
                  <c:v>Difficulty assessing mental health or substance abuse treatment</c:v>
                </c:pt>
              </c:strCache>
            </c:strRef>
          </c:cat>
          <c:val>
            <c:numRef>
              <c:f>Age!$B$24:$C$24</c:f>
              <c:numCache>
                <c:formatCode>0.0</c:formatCode>
                <c:ptCount val="2"/>
                <c:pt idx="0">
                  <c:v>11.4749</c:v>
                </c:pt>
                <c:pt idx="1">
                  <c:v>4.1444999999999999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897-4BF3-B7BA-EAFABEB8477F}"/>
            </c:ext>
          </c:extLst>
        </c:ser>
        <c:ser>
          <c:idx val="6"/>
          <c:order val="6"/>
          <c:tx>
            <c:strRef>
              <c:f>Age!$A$25</c:f>
              <c:strCache>
                <c:ptCount val="1"/>
                <c:pt idx="0">
                  <c:v>61-70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Age!$B$18:$C$18</c:f>
              <c:strCache>
                <c:ptCount val="2"/>
                <c:pt idx="0">
                  <c:v>Sought help on mental health or drug/alcohol problems in the past year </c:v>
                </c:pt>
                <c:pt idx="1">
                  <c:v>Difficulty assessing mental health or substance abuse treatment</c:v>
                </c:pt>
              </c:strCache>
            </c:strRef>
          </c:cat>
          <c:val>
            <c:numRef>
              <c:f>Age!$B$25:$C$25</c:f>
              <c:numCache>
                <c:formatCode>0.0</c:formatCode>
                <c:ptCount val="2"/>
                <c:pt idx="0">
                  <c:v>11.294600000000001</c:v>
                </c:pt>
                <c:pt idx="1">
                  <c:v>2.5053000000000001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897-4BF3-B7BA-EAFABEB8477F}"/>
            </c:ext>
          </c:extLst>
        </c:ser>
        <c:ser>
          <c:idx val="7"/>
          <c:order val="7"/>
          <c:tx>
            <c:strRef>
              <c:f>Age!$A$26</c:f>
              <c:strCache>
                <c:ptCount val="1"/>
                <c:pt idx="0">
                  <c:v>70+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Age!$B$18:$C$18</c:f>
              <c:strCache>
                <c:ptCount val="2"/>
                <c:pt idx="0">
                  <c:v>Sought help on mental health or drug/alcohol problems in the past year </c:v>
                </c:pt>
                <c:pt idx="1">
                  <c:v>Difficulty assessing mental health or substance abuse treatment</c:v>
                </c:pt>
              </c:strCache>
            </c:strRef>
          </c:cat>
          <c:val>
            <c:numRef>
              <c:f>Age!$B$26:$C$26</c:f>
              <c:numCache>
                <c:formatCode>0.0</c:formatCode>
                <c:ptCount val="2"/>
                <c:pt idx="0">
                  <c:v>7.5734000000000004</c:v>
                </c:pt>
                <c:pt idx="1">
                  <c:v>1.1853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897-4BF3-B7BA-EAFABEB8477F}"/>
            </c:ext>
          </c:extLst>
        </c:ser>
        <c:ser>
          <c:idx val="8"/>
          <c:order val="8"/>
          <c:tx>
            <c:strRef>
              <c:f>Age!$A$27</c:f>
              <c:strCache>
                <c:ptCount val="1"/>
                <c:pt idx="0">
                  <c:v>18-25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Age!$B$18:$C$18</c:f>
              <c:strCache>
                <c:ptCount val="2"/>
                <c:pt idx="0">
                  <c:v>Sought help on mental health or drug/alcohol problems in the past year </c:v>
                </c:pt>
                <c:pt idx="1">
                  <c:v>Difficulty assessing mental health or substance abuse treatment</c:v>
                </c:pt>
              </c:strCache>
            </c:strRef>
          </c:cat>
          <c:val>
            <c:numRef>
              <c:f>Age!$B$27:$C$27</c:f>
              <c:numCache>
                <c:formatCode>0.0</c:formatCode>
                <c:ptCount val="2"/>
                <c:pt idx="0">
                  <c:v>19.100000000000001</c:v>
                </c:pt>
                <c:pt idx="1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897-4BF3-B7BA-EAFABEB847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3919376"/>
        <c:axId val="413922512"/>
      </c:barChart>
      <c:catAx>
        <c:axId val="41391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922512"/>
        <c:crosses val="autoZero"/>
        <c:auto val="1"/>
        <c:lblAlgn val="ctr"/>
        <c:lblOffset val="100"/>
        <c:noMultiLvlLbl val="0"/>
      </c:catAx>
      <c:valAx>
        <c:axId val="41392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Weighted 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91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Age!$A$32</c:f>
              <c:strCache>
                <c:ptCount val="1"/>
                <c:pt idx="0">
                  <c:v>18-20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Age!$B$31:$D$31</c:f>
              <c:strCache>
                <c:ptCount val="3"/>
                <c:pt idx="0">
                  <c:v>Past year screened for alcohol or drug problems </c:v>
                </c:pt>
                <c:pt idx="1">
                  <c:v>Past year screened for depression </c:v>
                </c:pt>
                <c:pt idx="2">
                  <c:v>Past year screened for suicidal ideation </c:v>
                </c:pt>
              </c:strCache>
            </c:strRef>
          </c:cat>
          <c:val>
            <c:numRef>
              <c:f>Age!$B$32:$D$32</c:f>
              <c:numCache>
                <c:formatCode>0.0</c:formatCode>
                <c:ptCount val="3"/>
                <c:pt idx="0">
                  <c:v>6.0910000000000002</c:v>
                </c:pt>
                <c:pt idx="1">
                  <c:v>11.5458</c:v>
                </c:pt>
                <c:pt idx="2">
                  <c:v>5.2407000000000004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21-4136-B0D7-70EA77E8AD1D}"/>
            </c:ext>
          </c:extLst>
        </c:ser>
        <c:ser>
          <c:idx val="1"/>
          <c:order val="1"/>
          <c:tx>
            <c:strRef>
              <c:f>Age!$A$33</c:f>
              <c:strCache>
                <c:ptCount val="1"/>
                <c:pt idx="0">
                  <c:v>21-25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Age!$B$31:$D$31</c:f>
              <c:strCache>
                <c:ptCount val="3"/>
                <c:pt idx="0">
                  <c:v>Past year screened for alcohol or drug problems </c:v>
                </c:pt>
                <c:pt idx="1">
                  <c:v>Past year screened for depression </c:v>
                </c:pt>
                <c:pt idx="2">
                  <c:v>Past year screened for suicidal ideation </c:v>
                </c:pt>
              </c:strCache>
            </c:strRef>
          </c:cat>
          <c:val>
            <c:numRef>
              <c:f>Age!$B$33:$D$33</c:f>
              <c:numCache>
                <c:formatCode>0.0</c:formatCode>
                <c:ptCount val="3"/>
                <c:pt idx="0">
                  <c:v>5.0972999999999997</c:v>
                </c:pt>
                <c:pt idx="1">
                  <c:v>10.7233</c:v>
                </c:pt>
                <c:pt idx="2">
                  <c:v>2.8433000000000002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21-4136-B0D7-70EA77E8AD1D}"/>
            </c:ext>
          </c:extLst>
        </c:ser>
        <c:ser>
          <c:idx val="2"/>
          <c:order val="2"/>
          <c:tx>
            <c:strRef>
              <c:f>Age!$A$34</c:f>
              <c:strCache>
                <c:ptCount val="1"/>
                <c:pt idx="0">
                  <c:v>26-30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Age!$B$31:$D$31</c:f>
              <c:strCache>
                <c:ptCount val="3"/>
                <c:pt idx="0">
                  <c:v>Past year screened for alcohol or drug problems </c:v>
                </c:pt>
                <c:pt idx="1">
                  <c:v>Past year screened for depression </c:v>
                </c:pt>
                <c:pt idx="2">
                  <c:v>Past year screened for suicidal ideation </c:v>
                </c:pt>
              </c:strCache>
            </c:strRef>
          </c:cat>
          <c:val>
            <c:numRef>
              <c:f>Age!$B$34:$D$34</c:f>
              <c:numCache>
                <c:formatCode>0.0</c:formatCode>
                <c:ptCount val="3"/>
                <c:pt idx="0">
                  <c:v>7.2657999999999996</c:v>
                </c:pt>
                <c:pt idx="1">
                  <c:v>14.1432</c:v>
                </c:pt>
                <c:pt idx="2">
                  <c:v>4.7260999999999997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21-4136-B0D7-70EA77E8AD1D}"/>
            </c:ext>
          </c:extLst>
        </c:ser>
        <c:ser>
          <c:idx val="3"/>
          <c:order val="3"/>
          <c:tx>
            <c:strRef>
              <c:f>Age!$A$35</c:f>
              <c:strCache>
                <c:ptCount val="1"/>
                <c:pt idx="0">
                  <c:v>31-40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Age!$B$31:$D$31</c:f>
              <c:strCache>
                <c:ptCount val="3"/>
                <c:pt idx="0">
                  <c:v>Past year screened for alcohol or drug problems </c:v>
                </c:pt>
                <c:pt idx="1">
                  <c:v>Past year screened for depression </c:v>
                </c:pt>
                <c:pt idx="2">
                  <c:v>Past year screened for suicidal ideation </c:v>
                </c:pt>
              </c:strCache>
            </c:strRef>
          </c:cat>
          <c:val>
            <c:numRef>
              <c:f>Age!$B$35:$D$35</c:f>
              <c:numCache>
                <c:formatCode>0.0</c:formatCode>
                <c:ptCount val="3"/>
                <c:pt idx="0">
                  <c:v>7.4782999999999999</c:v>
                </c:pt>
                <c:pt idx="1">
                  <c:v>13.0901</c:v>
                </c:pt>
                <c:pt idx="2">
                  <c:v>4.5883000000000003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21-4136-B0D7-70EA77E8AD1D}"/>
            </c:ext>
          </c:extLst>
        </c:ser>
        <c:ser>
          <c:idx val="4"/>
          <c:order val="4"/>
          <c:tx>
            <c:strRef>
              <c:f>Age!$A$36</c:f>
              <c:strCache>
                <c:ptCount val="1"/>
                <c:pt idx="0">
                  <c:v>41-50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Age!$B$31:$D$31</c:f>
              <c:strCache>
                <c:ptCount val="3"/>
                <c:pt idx="0">
                  <c:v>Past year screened for alcohol or drug problems </c:v>
                </c:pt>
                <c:pt idx="1">
                  <c:v>Past year screened for depression </c:v>
                </c:pt>
                <c:pt idx="2">
                  <c:v>Past year screened for suicidal ideation </c:v>
                </c:pt>
              </c:strCache>
            </c:strRef>
          </c:cat>
          <c:val>
            <c:numRef>
              <c:f>Age!$B$36:$D$36</c:f>
              <c:numCache>
                <c:formatCode>0.0</c:formatCode>
                <c:ptCount val="3"/>
                <c:pt idx="0">
                  <c:v>6.7708000000000004</c:v>
                </c:pt>
                <c:pt idx="1">
                  <c:v>14.52</c:v>
                </c:pt>
                <c:pt idx="2">
                  <c:v>5.0552000000000001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21-4136-B0D7-70EA77E8AD1D}"/>
            </c:ext>
          </c:extLst>
        </c:ser>
        <c:ser>
          <c:idx val="5"/>
          <c:order val="5"/>
          <c:tx>
            <c:strRef>
              <c:f>Age!$A$37</c:f>
              <c:strCache>
                <c:ptCount val="1"/>
                <c:pt idx="0">
                  <c:v>51-60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Age!$B$31:$D$31</c:f>
              <c:strCache>
                <c:ptCount val="3"/>
                <c:pt idx="0">
                  <c:v>Past year screened for alcohol or drug problems </c:v>
                </c:pt>
                <c:pt idx="1">
                  <c:v>Past year screened for depression </c:v>
                </c:pt>
                <c:pt idx="2">
                  <c:v>Past year screened for suicidal ideation </c:v>
                </c:pt>
              </c:strCache>
            </c:strRef>
          </c:cat>
          <c:val>
            <c:numRef>
              <c:f>Age!$B$37:$D$37</c:f>
              <c:numCache>
                <c:formatCode>0.0</c:formatCode>
                <c:ptCount val="3"/>
                <c:pt idx="0">
                  <c:v>5.0701000000000001</c:v>
                </c:pt>
                <c:pt idx="1">
                  <c:v>11.329800000000001</c:v>
                </c:pt>
                <c:pt idx="2">
                  <c:v>2.9013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21-4136-B0D7-70EA77E8AD1D}"/>
            </c:ext>
          </c:extLst>
        </c:ser>
        <c:ser>
          <c:idx val="6"/>
          <c:order val="6"/>
          <c:tx>
            <c:strRef>
              <c:f>Age!$A$38</c:f>
              <c:strCache>
                <c:ptCount val="1"/>
                <c:pt idx="0">
                  <c:v>61-70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Age!$B$31:$D$31</c:f>
              <c:strCache>
                <c:ptCount val="3"/>
                <c:pt idx="0">
                  <c:v>Past year screened for alcohol or drug problems </c:v>
                </c:pt>
                <c:pt idx="1">
                  <c:v>Past year screened for depression </c:v>
                </c:pt>
                <c:pt idx="2">
                  <c:v>Past year screened for suicidal ideation </c:v>
                </c:pt>
              </c:strCache>
            </c:strRef>
          </c:cat>
          <c:val>
            <c:numRef>
              <c:f>Age!$B$38:$D$38</c:f>
              <c:numCache>
                <c:formatCode>0.0</c:formatCode>
                <c:ptCount val="3"/>
                <c:pt idx="0">
                  <c:v>4.1859000000000002</c:v>
                </c:pt>
                <c:pt idx="1">
                  <c:v>12.407400000000001</c:v>
                </c:pt>
                <c:pt idx="2">
                  <c:v>2.6187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21-4136-B0D7-70EA77E8AD1D}"/>
            </c:ext>
          </c:extLst>
        </c:ser>
        <c:ser>
          <c:idx val="7"/>
          <c:order val="7"/>
          <c:tx>
            <c:strRef>
              <c:f>Age!$A$39</c:f>
              <c:strCache>
                <c:ptCount val="1"/>
                <c:pt idx="0">
                  <c:v>70+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Age!$B$31:$D$31</c:f>
              <c:strCache>
                <c:ptCount val="3"/>
                <c:pt idx="0">
                  <c:v>Past year screened for alcohol or drug problems </c:v>
                </c:pt>
                <c:pt idx="1">
                  <c:v>Past year screened for depression </c:v>
                </c:pt>
                <c:pt idx="2">
                  <c:v>Past year screened for suicidal ideation </c:v>
                </c:pt>
              </c:strCache>
            </c:strRef>
          </c:cat>
          <c:val>
            <c:numRef>
              <c:f>Age!$B$39:$D$39</c:f>
              <c:numCache>
                <c:formatCode>0.0</c:formatCode>
                <c:ptCount val="3"/>
                <c:pt idx="0">
                  <c:v>1.7034</c:v>
                </c:pt>
                <c:pt idx="1">
                  <c:v>5.8692000000000002</c:v>
                </c:pt>
                <c:pt idx="2">
                  <c:v>1.1356999999999999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E21-4136-B0D7-70EA77E8AD1D}"/>
            </c:ext>
          </c:extLst>
        </c:ser>
        <c:ser>
          <c:idx val="8"/>
          <c:order val="8"/>
          <c:tx>
            <c:strRef>
              <c:f>Age!$A$40</c:f>
              <c:strCache>
                <c:ptCount val="1"/>
                <c:pt idx="0">
                  <c:v>18-25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Age!$B$31:$D$31</c:f>
              <c:strCache>
                <c:ptCount val="3"/>
                <c:pt idx="0">
                  <c:v>Past year screened for alcohol or drug problems </c:v>
                </c:pt>
                <c:pt idx="1">
                  <c:v>Past year screened for depression </c:v>
                </c:pt>
                <c:pt idx="2">
                  <c:v>Past year screened for suicidal ideation </c:v>
                </c:pt>
              </c:strCache>
            </c:strRef>
          </c:cat>
          <c:val>
            <c:numRef>
              <c:f>Age!$B$40:$D$40</c:f>
              <c:numCache>
                <c:formatCode>0.0</c:formatCode>
                <c:ptCount val="3"/>
                <c:pt idx="0">
                  <c:v>5.5</c:v>
                </c:pt>
                <c:pt idx="1">
                  <c:v>11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E21-4136-B0D7-70EA77E8AD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1347952"/>
        <c:axId val="621348280"/>
      </c:barChart>
      <c:catAx>
        <c:axId val="62134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348280"/>
        <c:crosses val="autoZero"/>
        <c:auto val="1"/>
        <c:lblAlgn val="ctr"/>
        <c:lblOffset val="100"/>
        <c:noMultiLvlLbl val="0"/>
      </c:catAx>
      <c:valAx>
        <c:axId val="621348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Weighted Percent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34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Race_Ethnicity!$B$3</c:f>
              <c:strCache>
                <c:ptCount val="1"/>
                <c:pt idx="0">
                  <c:v>Non-Hispanic White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1185682326621925E-2"/>
                  <c:y val="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3F-4015-B03B-5772028DC797}"/>
                </c:ext>
              </c:extLst>
            </c:dLbl>
            <c:dLbl>
              <c:idx val="2"/>
              <c:layout>
                <c:manualLayout>
                  <c:x val="-1.7138013998250219E-2"/>
                  <c:y val="1.3445380523678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3F-4015-B03B-5772028DC797}"/>
                </c:ext>
              </c:extLst>
            </c:dLbl>
            <c:dLbl>
              <c:idx val="3"/>
              <c:layout>
                <c:manualLayout>
                  <c:x val="-2.0134228187919462E-2"/>
                  <c:y val="4.62962962962967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3F-4015-B03B-5772028DC79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Race_Ethnicity!$A$4:$A$8</c:f>
              <c:strCache>
                <c:ptCount val="5"/>
                <c:pt idx="0">
                  <c:v>Met critial threshold for serious mental illness</c:v>
                </c:pt>
                <c:pt idx="1">
                  <c:v>Having mental health, drug or alcohol problems in the past year </c:v>
                </c:pt>
                <c:pt idx="2">
                  <c:v>Suicidal thoughts in the past year </c:v>
                </c:pt>
                <c:pt idx="3">
                  <c:v>Sought help on mental health or drug/alcohol problems in the past year </c:v>
                </c:pt>
                <c:pt idx="4">
                  <c:v>Difficulty assessing mental health or substance abuse treatment</c:v>
                </c:pt>
              </c:strCache>
            </c:strRef>
          </c:cat>
          <c:val>
            <c:numRef>
              <c:f>Race_Ethnicity!$B$4:$B$8</c:f>
              <c:numCache>
                <c:formatCode>0.0</c:formatCode>
                <c:ptCount val="5"/>
                <c:pt idx="0">
                  <c:v>7.3715999999999999</c:v>
                </c:pt>
                <c:pt idx="1">
                  <c:v>18.107900000000001</c:v>
                </c:pt>
                <c:pt idx="2">
                  <c:v>4.9493</c:v>
                </c:pt>
                <c:pt idx="3">
                  <c:v>14.062200000000001</c:v>
                </c:pt>
                <c:pt idx="4">
                  <c:v>4.5023999999999997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3F-4015-B03B-5772028DC797}"/>
            </c:ext>
          </c:extLst>
        </c:ser>
        <c:ser>
          <c:idx val="1"/>
          <c:order val="1"/>
          <c:tx>
            <c:strRef>
              <c:f>Race_Ethnicity!$C$3</c:f>
              <c:strCache>
                <c:ptCount val="1"/>
                <c:pt idx="0">
                  <c:v>Hispanic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1185682326621925E-2"/>
                  <c:y val="-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3F-4015-B03B-5772028DC79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Race_Ethnicity!$A$4:$A$8</c:f>
              <c:strCache>
                <c:ptCount val="5"/>
                <c:pt idx="0">
                  <c:v>Met critial threshold for serious mental illness</c:v>
                </c:pt>
                <c:pt idx="1">
                  <c:v>Having mental health, drug or alcohol problems in the past year </c:v>
                </c:pt>
                <c:pt idx="2">
                  <c:v>Suicidal thoughts in the past year </c:v>
                </c:pt>
                <c:pt idx="3">
                  <c:v>Sought help on mental health or drug/alcohol problems in the past year </c:v>
                </c:pt>
                <c:pt idx="4">
                  <c:v>Difficulty assessing mental health or substance abuse treatment</c:v>
                </c:pt>
              </c:strCache>
            </c:strRef>
          </c:cat>
          <c:val>
            <c:numRef>
              <c:f>Race_Ethnicity!$C$4:$C$8</c:f>
              <c:numCache>
                <c:formatCode>0.0</c:formatCode>
                <c:ptCount val="5"/>
                <c:pt idx="0">
                  <c:v>9.4730000000000008</c:v>
                </c:pt>
                <c:pt idx="1">
                  <c:v>17.179099999999998</c:v>
                </c:pt>
                <c:pt idx="2">
                  <c:v>4.9817</c:v>
                </c:pt>
                <c:pt idx="3">
                  <c:v>15.059100000000001</c:v>
                </c:pt>
                <c:pt idx="4">
                  <c:v>5.0510999999999999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83F-4015-B03B-5772028DC797}"/>
            </c:ext>
          </c:extLst>
        </c:ser>
        <c:ser>
          <c:idx val="2"/>
          <c:order val="2"/>
          <c:tx>
            <c:strRef>
              <c:f>Race_Ethnicity!$D$3</c:f>
              <c:strCache>
                <c:ptCount val="1"/>
                <c:pt idx="0">
                  <c:v>Native American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5.9523809523809521E-3"/>
                  <c:y val="4.48179350789272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83F-4015-B03B-5772028DC79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Race_Ethnicity!$A$4:$A$8</c:f>
              <c:strCache>
                <c:ptCount val="5"/>
                <c:pt idx="0">
                  <c:v>Met critial threshold for serious mental illness</c:v>
                </c:pt>
                <c:pt idx="1">
                  <c:v>Having mental health, drug or alcohol problems in the past year </c:v>
                </c:pt>
                <c:pt idx="2">
                  <c:v>Suicidal thoughts in the past year </c:v>
                </c:pt>
                <c:pt idx="3">
                  <c:v>Sought help on mental health or drug/alcohol problems in the past year </c:v>
                </c:pt>
                <c:pt idx="4">
                  <c:v>Difficulty assessing mental health or substance abuse treatment</c:v>
                </c:pt>
              </c:strCache>
            </c:strRef>
          </c:cat>
          <c:val>
            <c:numRef>
              <c:f>Race_Ethnicity!$D$4:$D$8</c:f>
              <c:numCache>
                <c:formatCode>0.0</c:formatCode>
                <c:ptCount val="5"/>
                <c:pt idx="0">
                  <c:v>8.4380000000000006</c:v>
                </c:pt>
                <c:pt idx="1">
                  <c:v>18.502300000000002</c:v>
                </c:pt>
                <c:pt idx="2">
                  <c:v>4.6067999999999998</c:v>
                </c:pt>
                <c:pt idx="3">
                  <c:v>16.321000000000002</c:v>
                </c:pt>
                <c:pt idx="4">
                  <c:v>6.1660000000000004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83F-4015-B03B-5772028DC797}"/>
            </c:ext>
          </c:extLst>
        </c:ser>
        <c:ser>
          <c:idx val="3"/>
          <c:order val="3"/>
          <c:tx>
            <c:strRef>
              <c:f>Race_Ethnicity!$E$3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952380952380915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83F-4015-B03B-5772028DC797}"/>
                </c:ext>
              </c:extLst>
            </c:dLbl>
            <c:dLbl>
              <c:idx val="1"/>
              <c:layout>
                <c:manualLayout>
                  <c:x val="1.3888888888888817E-2"/>
                  <c:y val="4.48179350789272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83F-4015-B03B-5772028DC797}"/>
                </c:ext>
              </c:extLst>
            </c:dLbl>
            <c:dLbl>
              <c:idx val="3"/>
              <c:layout>
                <c:manualLayout>
                  <c:x val="1.388888888888888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83F-4015-B03B-5772028DC79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Race_Ethnicity!$A$4:$A$8</c:f>
              <c:strCache>
                <c:ptCount val="5"/>
                <c:pt idx="0">
                  <c:v>Met critial threshold for serious mental illness</c:v>
                </c:pt>
                <c:pt idx="1">
                  <c:v>Having mental health, drug or alcohol problems in the past year </c:v>
                </c:pt>
                <c:pt idx="2">
                  <c:v>Suicidal thoughts in the past year </c:v>
                </c:pt>
                <c:pt idx="3">
                  <c:v>Sought help on mental health or drug/alcohol problems in the past year </c:v>
                </c:pt>
                <c:pt idx="4">
                  <c:v>Difficulty assessing mental health or substance abuse treatment</c:v>
                </c:pt>
              </c:strCache>
            </c:strRef>
          </c:cat>
          <c:val>
            <c:numRef>
              <c:f>Race_Ethnicity!$E$4:$E$8</c:f>
              <c:numCache>
                <c:formatCode>0.0</c:formatCode>
                <c:ptCount val="5"/>
                <c:pt idx="0">
                  <c:v>11.0824</c:v>
                </c:pt>
                <c:pt idx="1">
                  <c:v>18.548300000000001</c:v>
                </c:pt>
                <c:pt idx="2">
                  <c:v>4.1414</c:v>
                </c:pt>
                <c:pt idx="3">
                  <c:v>12.6919</c:v>
                </c:pt>
                <c:pt idx="4">
                  <c:v>7.3419999999999996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83F-4015-B03B-5772028DC7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3920160"/>
        <c:axId val="413920552"/>
      </c:barChart>
      <c:catAx>
        <c:axId val="413920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13920552"/>
        <c:crosses val="autoZero"/>
        <c:auto val="1"/>
        <c:lblAlgn val="ctr"/>
        <c:lblOffset val="100"/>
        <c:noMultiLvlLbl val="0"/>
      </c:catAx>
      <c:valAx>
        <c:axId val="4139205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Weighted Percent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413920160"/>
        <c:crosses val="autoZero"/>
        <c:crossBetween val="between"/>
        <c:majorUnit val="4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Race_Ethnicity!$B$21</c:f>
              <c:strCache>
                <c:ptCount val="1"/>
                <c:pt idx="0">
                  <c:v>Non-Hispanic White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Race_Ethnicity!$A$22:$A$24</c:f>
              <c:strCache>
                <c:ptCount val="3"/>
                <c:pt idx="0">
                  <c:v>Past year screened for alcohol or drug problems </c:v>
                </c:pt>
                <c:pt idx="1">
                  <c:v>Past year screened for depression </c:v>
                </c:pt>
                <c:pt idx="2">
                  <c:v>Past year screened for suicidal ideation </c:v>
                </c:pt>
              </c:strCache>
            </c:strRef>
          </c:cat>
          <c:val>
            <c:numRef>
              <c:f>Race_Ethnicity!$B$22:$B$24</c:f>
              <c:numCache>
                <c:formatCode>0.0</c:formatCode>
                <c:ptCount val="3"/>
                <c:pt idx="0">
                  <c:v>5.1299000000000001</c:v>
                </c:pt>
                <c:pt idx="1">
                  <c:v>13.053800000000001</c:v>
                </c:pt>
                <c:pt idx="2">
                  <c:v>4.3436000000000003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D8-4C03-8311-B7070ABD4E27}"/>
            </c:ext>
          </c:extLst>
        </c:ser>
        <c:ser>
          <c:idx val="1"/>
          <c:order val="1"/>
          <c:tx>
            <c:strRef>
              <c:f>Race_Ethnicity!$C$21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Race_Ethnicity!$A$22:$A$24</c:f>
              <c:strCache>
                <c:ptCount val="3"/>
                <c:pt idx="0">
                  <c:v>Past year screened for alcohol or drug problems </c:v>
                </c:pt>
                <c:pt idx="1">
                  <c:v>Past year screened for depression </c:v>
                </c:pt>
                <c:pt idx="2">
                  <c:v>Past year screened for suicidal ideation </c:v>
                </c:pt>
              </c:strCache>
            </c:strRef>
          </c:cat>
          <c:val>
            <c:numRef>
              <c:f>Race_Ethnicity!$C$22:$C$24</c:f>
              <c:numCache>
                <c:formatCode>0.0</c:formatCode>
                <c:ptCount val="3"/>
                <c:pt idx="0">
                  <c:v>4.9138000000000002</c:v>
                </c:pt>
                <c:pt idx="1">
                  <c:v>11.281499999999999</c:v>
                </c:pt>
                <c:pt idx="2">
                  <c:v>2.7936999999999999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D8-4C03-8311-B7070ABD4E27}"/>
            </c:ext>
          </c:extLst>
        </c:ser>
        <c:ser>
          <c:idx val="2"/>
          <c:order val="2"/>
          <c:tx>
            <c:strRef>
              <c:f>Race_Ethnicity!$D$21</c:f>
              <c:strCache>
                <c:ptCount val="1"/>
                <c:pt idx="0">
                  <c:v>Native American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Race_Ethnicity!$A$22:$A$24</c:f>
              <c:strCache>
                <c:ptCount val="3"/>
                <c:pt idx="0">
                  <c:v>Past year screened for alcohol or drug problems </c:v>
                </c:pt>
                <c:pt idx="1">
                  <c:v>Past year screened for depression </c:v>
                </c:pt>
                <c:pt idx="2">
                  <c:v>Past year screened for suicidal ideation </c:v>
                </c:pt>
              </c:strCache>
            </c:strRef>
          </c:cat>
          <c:val>
            <c:numRef>
              <c:f>Race_Ethnicity!$D$22:$D$24</c:f>
              <c:numCache>
                <c:formatCode>0.0</c:formatCode>
                <c:ptCount val="3"/>
                <c:pt idx="0">
                  <c:v>8.1766000000000005</c:v>
                </c:pt>
                <c:pt idx="1">
                  <c:v>10.844799999999999</c:v>
                </c:pt>
                <c:pt idx="2">
                  <c:v>3.8797999999999999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D8-4C03-8311-B7070ABD4E27}"/>
            </c:ext>
          </c:extLst>
        </c:ser>
        <c:ser>
          <c:idx val="3"/>
          <c:order val="3"/>
          <c:tx>
            <c:strRef>
              <c:f>Race_Ethnicity!$E$21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Race_Ethnicity!$A$22:$A$24</c:f>
              <c:strCache>
                <c:ptCount val="3"/>
                <c:pt idx="0">
                  <c:v>Past year screened for alcohol or drug problems </c:v>
                </c:pt>
                <c:pt idx="1">
                  <c:v>Past year screened for depression </c:v>
                </c:pt>
                <c:pt idx="2">
                  <c:v>Past year screened for suicidal ideation </c:v>
                </c:pt>
              </c:strCache>
            </c:strRef>
          </c:cat>
          <c:val>
            <c:numRef>
              <c:f>Race_Ethnicity!$E$22:$E$24</c:f>
              <c:numCache>
                <c:formatCode>0.0</c:formatCode>
                <c:ptCount val="3"/>
                <c:pt idx="0">
                  <c:v>6.5734000000000004</c:v>
                </c:pt>
                <c:pt idx="1">
                  <c:v>10.3636</c:v>
                </c:pt>
                <c:pt idx="2">
                  <c:v>4.3240999999999996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D8-4C03-8311-B7070ABD4E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2868776"/>
        <c:axId val="622869432"/>
      </c:barChart>
      <c:catAx>
        <c:axId val="622868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2869432"/>
        <c:crosses val="autoZero"/>
        <c:auto val="1"/>
        <c:lblAlgn val="ctr"/>
        <c:lblOffset val="100"/>
        <c:noMultiLvlLbl val="0"/>
      </c:catAx>
      <c:valAx>
        <c:axId val="622869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Weighted 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2868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289733411422748E-2"/>
          <c:y val="2.9952348536419333E-2"/>
          <c:w val="0.90155875143706221"/>
          <c:h val="0.661395239141737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military_LGBT!$B$3</c:f>
              <c:strCache>
                <c:ptCount val="1"/>
                <c:pt idx="0">
                  <c:v>Military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military_LGBT!$A$4:$A$8</c:f>
              <c:strCache>
                <c:ptCount val="5"/>
                <c:pt idx="0">
                  <c:v>Met critical threshold for serious mental illness</c:v>
                </c:pt>
                <c:pt idx="1">
                  <c:v>Having mental health, drug or alcohol problems in the past year </c:v>
                </c:pt>
                <c:pt idx="2">
                  <c:v>Suicidal thoughts in the past year </c:v>
                </c:pt>
                <c:pt idx="3">
                  <c:v>Sought help on mental health or drug/alcohol problems in the past year </c:v>
                </c:pt>
                <c:pt idx="4">
                  <c:v>Difficulty assessing mental health or substance abuse treatment</c:v>
                </c:pt>
              </c:strCache>
            </c:strRef>
          </c:cat>
          <c:val>
            <c:numRef>
              <c:f>military_LGBT!$B$4:$B$8</c:f>
              <c:numCache>
                <c:formatCode>0.0</c:formatCode>
                <c:ptCount val="5"/>
                <c:pt idx="0" formatCode="General">
                  <c:v>4.0999999999999996</c:v>
                </c:pt>
                <c:pt idx="1">
                  <c:v>14.2</c:v>
                </c:pt>
                <c:pt idx="2" formatCode="General">
                  <c:v>4.2</c:v>
                </c:pt>
                <c:pt idx="3" formatCode="General">
                  <c:v>12.8</c:v>
                </c:pt>
                <c:pt idx="4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07-4558-B49C-B0AD336D759E}"/>
            </c:ext>
          </c:extLst>
        </c:ser>
        <c:ser>
          <c:idx val="1"/>
          <c:order val="1"/>
          <c:tx>
            <c:strRef>
              <c:f>military_LGBT!$C$3</c:f>
              <c:strCache>
                <c:ptCount val="1"/>
                <c:pt idx="0">
                  <c:v>LGBT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military_LGBT!$A$4:$A$8</c:f>
              <c:strCache>
                <c:ptCount val="5"/>
                <c:pt idx="0">
                  <c:v>Met critical threshold for serious mental illness</c:v>
                </c:pt>
                <c:pt idx="1">
                  <c:v>Having mental health, drug or alcohol problems in the past year </c:v>
                </c:pt>
                <c:pt idx="2">
                  <c:v>Suicidal thoughts in the past year </c:v>
                </c:pt>
                <c:pt idx="3">
                  <c:v>Sought help on mental health or drug/alcohol problems in the past year </c:v>
                </c:pt>
                <c:pt idx="4">
                  <c:v>Difficulty assessing mental health or substance abuse treatment</c:v>
                </c:pt>
              </c:strCache>
            </c:strRef>
          </c:cat>
          <c:val>
            <c:numRef>
              <c:f>military_LGBT!$C$4:$C$8</c:f>
              <c:numCache>
                <c:formatCode>General</c:formatCode>
                <c:ptCount val="5"/>
                <c:pt idx="0" formatCode="0.0">
                  <c:v>18</c:v>
                </c:pt>
                <c:pt idx="1">
                  <c:v>44.6</c:v>
                </c:pt>
                <c:pt idx="2">
                  <c:v>16.399999999999999</c:v>
                </c:pt>
                <c:pt idx="3" formatCode="0.0">
                  <c:v>34.6</c:v>
                </c:pt>
                <c:pt idx="4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07-4558-B49C-B0AD336D759E}"/>
            </c:ext>
          </c:extLst>
        </c:ser>
        <c:ser>
          <c:idx val="2"/>
          <c:order val="2"/>
          <c:tx>
            <c:strRef>
              <c:f>military_LGBT!$D$3</c:f>
              <c:strCache>
                <c:ptCount val="1"/>
                <c:pt idx="0">
                  <c:v>All Others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military_LGBT!$A$4:$A$8</c:f>
              <c:strCache>
                <c:ptCount val="5"/>
                <c:pt idx="0">
                  <c:v>Met critical threshold for serious mental illness</c:v>
                </c:pt>
                <c:pt idx="1">
                  <c:v>Having mental health, drug or alcohol problems in the past year </c:v>
                </c:pt>
                <c:pt idx="2">
                  <c:v>Suicidal thoughts in the past year </c:v>
                </c:pt>
                <c:pt idx="3">
                  <c:v>Sought help on mental health or drug/alcohol problems in the past year </c:v>
                </c:pt>
                <c:pt idx="4">
                  <c:v>Difficulty assessing mental health or substance abuse treatment</c:v>
                </c:pt>
              </c:strCache>
            </c:strRef>
          </c:cat>
          <c:val>
            <c:numRef>
              <c:f>military_LGBT!$D$4:$D$8</c:f>
              <c:numCache>
                <c:formatCode>0.0</c:formatCode>
                <c:ptCount val="5"/>
                <c:pt idx="0">
                  <c:v>8.4</c:v>
                </c:pt>
                <c:pt idx="1">
                  <c:v>16.2</c:v>
                </c:pt>
                <c:pt idx="2">
                  <c:v>4.0999999999999996</c:v>
                </c:pt>
                <c:pt idx="3">
                  <c:v>13.6</c:v>
                </c:pt>
                <c:pt idx="4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07-4558-B49C-B0AD336D75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9467520"/>
        <c:axId val="449467128"/>
      </c:barChart>
      <c:catAx>
        <c:axId val="44946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467128"/>
        <c:crosses val="autoZero"/>
        <c:auto val="1"/>
        <c:lblAlgn val="ctr"/>
        <c:lblOffset val="100"/>
        <c:noMultiLvlLbl val="0"/>
      </c:catAx>
      <c:valAx>
        <c:axId val="449467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Weighted Percent</a:t>
                </a:r>
              </a:p>
            </c:rich>
          </c:tx>
          <c:layout>
            <c:manualLayout>
              <c:xMode val="edge"/>
              <c:yMode val="edge"/>
              <c:x val="2.7548209366391185E-3"/>
              <c:y val="0.189878232886262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467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283996008763363"/>
          <c:y val="4.109753809705028E-2"/>
          <c:w val="0.26781870241426431"/>
          <c:h val="5.48861242582934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01491852624569"/>
          <c:y val="3.4321372854914198E-2"/>
          <c:w val="0.85642722034047425"/>
          <c:h val="0.749010773029346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military_LGBT!$B$14</c:f>
              <c:strCache>
                <c:ptCount val="1"/>
                <c:pt idx="0">
                  <c:v>Military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military_LGBT!$A$15:$A$17</c:f>
              <c:strCache>
                <c:ptCount val="3"/>
                <c:pt idx="0">
                  <c:v>Past year screened for alcohol or drug problems </c:v>
                </c:pt>
                <c:pt idx="1">
                  <c:v>Past year screened for depression </c:v>
                </c:pt>
                <c:pt idx="2">
                  <c:v>Past year screened for suicidal ideation </c:v>
                </c:pt>
              </c:strCache>
            </c:strRef>
          </c:cat>
          <c:val>
            <c:numRef>
              <c:f>military_LGBT!$B$15:$B$17</c:f>
              <c:numCache>
                <c:formatCode>General</c:formatCode>
                <c:ptCount val="3"/>
                <c:pt idx="0">
                  <c:v>7.2</c:v>
                </c:pt>
                <c:pt idx="1">
                  <c:v>12.6</c:v>
                </c:pt>
                <c:pt idx="2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BE-42EA-BBBB-2A1E2BDE7226}"/>
            </c:ext>
          </c:extLst>
        </c:ser>
        <c:ser>
          <c:idx val="1"/>
          <c:order val="1"/>
          <c:tx>
            <c:strRef>
              <c:f>military_LGBT!$C$14</c:f>
              <c:strCache>
                <c:ptCount val="1"/>
                <c:pt idx="0">
                  <c:v>LGBT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military_LGBT!$A$15:$A$17</c:f>
              <c:strCache>
                <c:ptCount val="3"/>
                <c:pt idx="0">
                  <c:v>Past year screened for alcohol or drug problems </c:v>
                </c:pt>
                <c:pt idx="1">
                  <c:v>Past year screened for depression </c:v>
                </c:pt>
                <c:pt idx="2">
                  <c:v>Past year screened for suicidal ideation </c:v>
                </c:pt>
              </c:strCache>
            </c:strRef>
          </c:cat>
          <c:val>
            <c:numRef>
              <c:f>military_LGBT!$C$15:$C$17</c:f>
              <c:numCache>
                <c:formatCode>General</c:formatCode>
                <c:ptCount val="3"/>
                <c:pt idx="0">
                  <c:v>16.5</c:v>
                </c:pt>
                <c:pt idx="1">
                  <c:v>25.9</c:v>
                </c:pt>
                <c:pt idx="2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BE-42EA-BBBB-2A1E2BDE7226}"/>
            </c:ext>
          </c:extLst>
        </c:ser>
        <c:ser>
          <c:idx val="2"/>
          <c:order val="2"/>
          <c:tx>
            <c:strRef>
              <c:f>military_LGBT!$D$14</c:f>
              <c:strCache>
                <c:ptCount val="1"/>
                <c:pt idx="0">
                  <c:v>All Others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military_LGBT!$A$15:$A$17</c:f>
              <c:strCache>
                <c:ptCount val="3"/>
                <c:pt idx="0">
                  <c:v>Past year screened for alcohol or drug problems </c:v>
                </c:pt>
                <c:pt idx="1">
                  <c:v>Past year screened for depression </c:v>
                </c:pt>
                <c:pt idx="2">
                  <c:v>Past year screened for suicidal ideation </c:v>
                </c:pt>
              </c:strCache>
            </c:strRef>
          </c:cat>
          <c:val>
            <c:numRef>
              <c:f>military_LGBT!$D$15:$D$17</c:f>
              <c:numCache>
                <c:formatCode>General</c:formatCode>
                <c:ptCount val="3"/>
                <c:pt idx="0">
                  <c:v>4.5999999999999996</c:v>
                </c:pt>
                <c:pt idx="1">
                  <c:v>10.8</c:v>
                </c:pt>
                <c:pt idx="2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BE-42EA-BBBB-2A1E2BDE72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47911120"/>
        <c:axId val="547909808"/>
      </c:barChart>
      <c:catAx>
        <c:axId val="54791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909808"/>
        <c:crosses val="autoZero"/>
        <c:auto val="1"/>
        <c:lblAlgn val="ctr"/>
        <c:lblOffset val="100"/>
        <c:noMultiLvlLbl val="0"/>
      </c:catAx>
      <c:valAx>
        <c:axId val="54790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Weighted Percent</a:t>
                </a:r>
              </a:p>
            </c:rich>
          </c:tx>
          <c:layout>
            <c:manualLayout>
              <c:xMode val="edge"/>
              <c:yMode val="edge"/>
              <c:x val="2.0750199521149242E-2"/>
              <c:y val="0.234130971538074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91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636362642169717"/>
          <c:y val="8.7387531289698339E-2"/>
          <c:w val="0.2700505249343832"/>
          <c:h val="5.48861242582934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54934158871168"/>
          <c:y val="3.7845103346456695E-2"/>
          <c:w val="0.84778114274177263"/>
          <c:h val="0.738249108786774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'2017 demo'!$B$21</c:f>
              <c:strCache>
                <c:ptCount val="1"/>
                <c:pt idx="0">
                  <c:v>Actual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'2017 demo'!$A$22:$A$26</c:f>
              <c:strCache>
                <c:ptCount val="5"/>
                <c:pt idx="0">
                  <c:v>Less than High School (n=640)</c:v>
                </c:pt>
                <c:pt idx="1">
                  <c:v>High School Grad/ GED (n=2,249)</c:v>
                </c:pt>
                <c:pt idx="2">
                  <c:v>Some College/ Tech school (n=1,988)</c:v>
                </c:pt>
                <c:pt idx="3">
                  <c:v> College or more (n=2,720)</c:v>
                </c:pt>
                <c:pt idx="4">
                  <c:v>Still in college (n=2,996)</c:v>
                </c:pt>
              </c:strCache>
            </c:strRef>
          </c:cat>
          <c:val>
            <c:numRef>
              <c:f>'2017 demo'!$B$22:$B$26</c:f>
              <c:numCache>
                <c:formatCode>0.0</c:formatCode>
                <c:ptCount val="5"/>
                <c:pt idx="0">
                  <c:v>6.04</c:v>
                </c:pt>
                <c:pt idx="1">
                  <c:v>21.23</c:v>
                </c:pt>
                <c:pt idx="2">
                  <c:v>18.77</c:v>
                </c:pt>
                <c:pt idx="3">
                  <c:v>25.68</c:v>
                </c:pt>
                <c:pt idx="4">
                  <c:v>28.28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42-4FBF-9975-0D62FD38557B}"/>
            </c:ext>
          </c:extLst>
        </c:ser>
        <c:ser>
          <c:idx val="1"/>
          <c:order val="1"/>
          <c:tx>
            <c:strRef>
              <c:f>'2017 demo'!$C$21</c:f>
              <c:strCache>
                <c:ptCount val="1"/>
                <c:pt idx="0">
                  <c:v>Weighted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'2017 demo'!$A$22:$A$26</c:f>
              <c:strCache>
                <c:ptCount val="5"/>
                <c:pt idx="0">
                  <c:v>Less than High School (n=640)</c:v>
                </c:pt>
                <c:pt idx="1">
                  <c:v>High School Grad/ GED (n=2,249)</c:v>
                </c:pt>
                <c:pt idx="2">
                  <c:v>Some College/ Tech school (n=1,988)</c:v>
                </c:pt>
                <c:pt idx="3">
                  <c:v> College or more (n=2,720)</c:v>
                </c:pt>
                <c:pt idx="4">
                  <c:v>Still in college (n=2,996)</c:v>
                </c:pt>
              </c:strCache>
            </c:strRef>
          </c:cat>
          <c:val>
            <c:numRef>
              <c:f>'2017 demo'!$C$22:$C$26</c:f>
              <c:numCache>
                <c:formatCode>0.0</c:formatCode>
                <c:ptCount val="5"/>
                <c:pt idx="0">
                  <c:v>6.2572000000000001</c:v>
                </c:pt>
                <c:pt idx="1">
                  <c:v>22.1891</c:v>
                </c:pt>
                <c:pt idx="2">
                  <c:v>21.8508</c:v>
                </c:pt>
                <c:pt idx="3">
                  <c:v>31.561399999999999</c:v>
                </c:pt>
                <c:pt idx="4">
                  <c:v>18.141500000000001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42-4FBF-9975-0D62FD3855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2511768"/>
        <c:axId val="162512160"/>
      </c:barChart>
      <c:catAx>
        <c:axId val="162511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512160"/>
        <c:crosses val="autoZero"/>
        <c:auto val="1"/>
        <c:lblAlgn val="ctr"/>
        <c:lblOffset val="100"/>
        <c:noMultiLvlLbl val="0"/>
      </c:catAx>
      <c:valAx>
        <c:axId val="162512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</a:t>
                </a:r>
              </a:p>
            </c:rich>
          </c:tx>
          <c:layout>
            <c:manualLayout>
              <c:xMode val="edge"/>
              <c:yMode val="edge"/>
              <c:x val="1.0144927536231883E-2"/>
              <c:y val="0.301924417650918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511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59439845660318"/>
          <c:y val="6.282726377952752E-2"/>
          <c:w val="0.33455077730668281"/>
          <c:h val="6.47769028871391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01666974916546"/>
          <c:y val="5.0925925925925923E-2"/>
          <c:w val="0.83812733650881244"/>
          <c:h val="0.62589459568785433"/>
        </c:manualLayout>
      </c:layout>
      <c:lineChart>
        <c:grouping val="standard"/>
        <c:varyColors val="0"/>
        <c:ser>
          <c:idx val="0"/>
          <c:order val="0"/>
          <c:tx>
            <c:strRef>
              <c:f>'Mental Health'!$A$3</c:f>
              <c:strCache>
                <c:ptCount val="1"/>
                <c:pt idx="0">
                  <c:v>Needing but not receiving treatment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'Mental Health'!$B$2:$E$2</c:f>
              <c:numCache>
                <c:formatCode>General</c:formatCode>
                <c:ptCount val="4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</c:numCache>
            </c:numRef>
          </c:cat>
          <c:val>
            <c:numRef>
              <c:f>'Mental Health'!$B$3:$E$3</c:f>
              <c:numCache>
                <c:formatCode>General</c:formatCode>
                <c:ptCount val="4"/>
                <c:pt idx="0">
                  <c:v>5.0999999999999996</c:v>
                </c:pt>
                <c:pt idx="1">
                  <c:v>5.4</c:v>
                </c:pt>
                <c:pt idx="2">
                  <c:v>4.5999999999999996</c:v>
                </c:pt>
                <c:pt idx="3">
                  <c:v>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B7-4623-A637-4B0CB9A1C622}"/>
            </c:ext>
          </c:extLst>
        </c:ser>
        <c:ser>
          <c:idx val="1"/>
          <c:order val="1"/>
          <c:tx>
            <c:strRef>
              <c:f>'Mental Health'!$A$4</c:f>
              <c:strCache>
                <c:ptCount val="1"/>
                <c:pt idx="0">
                  <c:v>Frequent Mental Distress/Serious Mental Illness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'Mental Health'!$B$2:$E$2</c:f>
              <c:numCache>
                <c:formatCode>General</c:formatCode>
                <c:ptCount val="4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</c:numCache>
            </c:numRef>
          </c:cat>
          <c:val>
            <c:numRef>
              <c:f>'Mental Health'!$B$4:$E$4</c:f>
              <c:numCache>
                <c:formatCode>General</c:formatCode>
                <c:ptCount val="4"/>
                <c:pt idx="0">
                  <c:v>8.6999999999999993</c:v>
                </c:pt>
                <c:pt idx="1">
                  <c:v>7.5</c:v>
                </c:pt>
                <c:pt idx="2">
                  <c:v>5.4</c:v>
                </c:pt>
                <c:pt idx="3">
                  <c:v>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B7-4623-A637-4B0CB9A1C622}"/>
            </c:ext>
          </c:extLst>
        </c:ser>
        <c:ser>
          <c:idx val="2"/>
          <c:order val="2"/>
          <c:tx>
            <c:strRef>
              <c:f>'Mental Health'!$A$5</c:f>
              <c:strCache>
                <c:ptCount val="1"/>
                <c:pt idx="0">
                  <c:v>Past year any mental illness/substance use problem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'Mental Health'!$B$2:$E$2</c:f>
              <c:numCache>
                <c:formatCode>General</c:formatCode>
                <c:ptCount val="4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</c:numCache>
            </c:numRef>
          </c:cat>
          <c:val>
            <c:numRef>
              <c:f>'Mental Health'!$B$5:$E$5</c:f>
              <c:numCache>
                <c:formatCode>General</c:formatCode>
                <c:ptCount val="4"/>
                <c:pt idx="0">
                  <c:v>17.8</c:v>
                </c:pt>
                <c:pt idx="1">
                  <c:v>17.600000000000001</c:v>
                </c:pt>
                <c:pt idx="2">
                  <c:v>13.4</c:v>
                </c:pt>
                <c:pt idx="3">
                  <c:v>15.7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AB7-4623-A637-4B0CB9A1C622}"/>
            </c:ext>
          </c:extLst>
        </c:ser>
        <c:ser>
          <c:idx val="3"/>
          <c:order val="3"/>
          <c:tx>
            <c:strRef>
              <c:f>'Mental Health'!$A$6</c:f>
              <c:strCache>
                <c:ptCount val="1"/>
                <c:pt idx="0">
                  <c:v>Suicidal Ideation (past year)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327277526063461E-2"/>
                  <c:y val="2.3884699141671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B7-4623-A637-4B0CB9A1C622}"/>
                </c:ext>
              </c:extLst>
            </c:dLbl>
            <c:dLbl>
              <c:idx val="1"/>
              <c:layout>
                <c:manualLayout>
                  <c:x val="-3.1500461883605273E-2"/>
                  <c:y val="3.51443754259781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AB7-4623-A637-4B0CB9A1C622}"/>
                </c:ext>
              </c:extLst>
            </c:dLbl>
            <c:dLbl>
              <c:idx val="2"/>
              <c:layout>
                <c:manualLayout>
                  <c:x val="-2.9904292689670774E-2"/>
                  <c:y val="3.23294563549014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B7-4623-A637-4B0CB9A1C622}"/>
                </c:ext>
              </c:extLst>
            </c:dLbl>
            <c:dLbl>
              <c:idx val="3"/>
              <c:layout>
                <c:manualLayout>
                  <c:x val="-2.9904292689670774E-2"/>
                  <c:y val="2.95145372838247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AB7-4623-A637-4B0CB9A1C6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'Mental Health'!$B$2:$E$2</c:f>
              <c:numCache>
                <c:formatCode>General</c:formatCode>
                <c:ptCount val="4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</c:numCache>
            </c:numRef>
          </c:cat>
          <c:val>
            <c:numRef>
              <c:f>'Mental Health'!$B$6:$E$6</c:f>
              <c:numCache>
                <c:formatCode>General</c:formatCode>
                <c:ptCount val="4"/>
                <c:pt idx="0">
                  <c:v>4.9000000000000004</c:v>
                </c:pt>
                <c:pt idx="1">
                  <c:v>5.4</c:v>
                </c:pt>
                <c:pt idx="2">
                  <c:v>4.2</c:v>
                </c:pt>
                <c:pt idx="3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AB7-4623-A637-4B0CB9A1C62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47981808"/>
        <c:axId val="447983376"/>
      </c:lineChart>
      <c:catAx>
        <c:axId val="44798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983376"/>
        <c:crosses val="autoZero"/>
        <c:auto val="1"/>
        <c:lblAlgn val="ctr"/>
        <c:lblOffset val="100"/>
        <c:noMultiLvlLbl val="0"/>
      </c:catAx>
      <c:valAx>
        <c:axId val="44798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Weighted Percent</a:t>
                </a:r>
              </a:p>
            </c:rich>
          </c:tx>
          <c:layout>
            <c:manualLayout>
              <c:xMode val="edge"/>
              <c:yMode val="edge"/>
              <c:x val="3.1078864468087036E-2"/>
              <c:y val="0.220094089224068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98180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2437836942470676E-2"/>
          <c:y val="0.79166447944007001"/>
          <c:w val="0.9654863327510218"/>
          <c:h val="0.171298483522892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33005249343832"/>
          <c:y val="2.9952348536419333E-2"/>
          <c:w val="0.85733453630796164"/>
          <c:h val="0.70859795350632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'whole sample + sex'!$B$3</c:f>
              <c:strCache>
                <c:ptCount val="1"/>
                <c:pt idx="0">
                  <c:v>Whole sample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'whole sample + sex'!$A$4:$A$10</c:f>
              <c:strCache>
                <c:ptCount val="7"/>
                <c:pt idx="0">
                  <c:v>Suck It Up! </c:v>
                </c:pt>
                <c:pt idx="1">
                  <c:v>Good Drugs Gone Bad </c:v>
                </c:pt>
                <c:pt idx="2">
                  <c:v>Parents Who Host Lose the Most </c:v>
                </c:pt>
                <c:pt idx="3">
                  <c:v>A Dose of Rxeality </c:v>
                </c:pt>
                <c:pt idx="4">
                  <c:v>Up and Away and Out of Sight </c:v>
                </c:pt>
                <c:pt idx="5">
                  <c:v>Wake Up Now </c:v>
                </c:pt>
                <c:pt idx="6">
                  <c:v>I've never heard of any of these</c:v>
                </c:pt>
              </c:strCache>
            </c:strRef>
          </c:cat>
          <c:val>
            <c:numRef>
              <c:f>'whole sample + sex'!$B$4:$B$10</c:f>
              <c:numCache>
                <c:formatCode>General</c:formatCode>
                <c:ptCount val="7"/>
                <c:pt idx="0">
                  <c:v>3.3</c:v>
                </c:pt>
                <c:pt idx="1">
                  <c:v>3.2</c:v>
                </c:pt>
                <c:pt idx="2">
                  <c:v>5.0999999999999996</c:v>
                </c:pt>
                <c:pt idx="3">
                  <c:v>5.9</c:v>
                </c:pt>
                <c:pt idx="4">
                  <c:v>1.8</c:v>
                </c:pt>
                <c:pt idx="5">
                  <c:v>3.1</c:v>
                </c:pt>
                <c:pt idx="6">
                  <c:v>74.7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E6-4272-9A51-A47A6D36283A}"/>
            </c:ext>
          </c:extLst>
        </c:ser>
        <c:ser>
          <c:idx val="1"/>
          <c:order val="1"/>
          <c:tx>
            <c:strRef>
              <c:f>'whole sample + sex'!$C$3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'whole sample + sex'!$A$4:$A$10</c:f>
              <c:strCache>
                <c:ptCount val="7"/>
                <c:pt idx="0">
                  <c:v>Suck It Up! </c:v>
                </c:pt>
                <c:pt idx="1">
                  <c:v>Good Drugs Gone Bad </c:v>
                </c:pt>
                <c:pt idx="2">
                  <c:v>Parents Who Host Lose the Most </c:v>
                </c:pt>
                <c:pt idx="3">
                  <c:v>A Dose of Rxeality </c:v>
                </c:pt>
                <c:pt idx="4">
                  <c:v>Up and Away and Out of Sight </c:v>
                </c:pt>
                <c:pt idx="5">
                  <c:v>Wake Up Now </c:v>
                </c:pt>
                <c:pt idx="6">
                  <c:v>I've never heard of any of these</c:v>
                </c:pt>
              </c:strCache>
            </c:strRef>
          </c:cat>
          <c:val>
            <c:numRef>
              <c:f>'whole sample + sex'!$C$4:$C$10</c:f>
              <c:numCache>
                <c:formatCode>General</c:formatCode>
                <c:ptCount val="7"/>
                <c:pt idx="0">
                  <c:v>3.7</c:v>
                </c:pt>
                <c:pt idx="1">
                  <c:v>3.1</c:v>
                </c:pt>
                <c:pt idx="2">
                  <c:v>4.5999999999999996</c:v>
                </c:pt>
                <c:pt idx="3">
                  <c:v>5.6</c:v>
                </c:pt>
                <c:pt idx="4">
                  <c:v>1.7</c:v>
                </c:pt>
                <c:pt idx="5">
                  <c:v>3.4</c:v>
                </c:pt>
                <c:pt idx="6">
                  <c:v>74.3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E6-4272-9A51-A47A6D36283A}"/>
            </c:ext>
          </c:extLst>
        </c:ser>
        <c:ser>
          <c:idx val="2"/>
          <c:order val="2"/>
          <c:tx>
            <c:strRef>
              <c:f>'whole sample + sex'!$D$3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'whole sample + sex'!$A$4:$A$10</c:f>
              <c:strCache>
                <c:ptCount val="7"/>
                <c:pt idx="0">
                  <c:v>Suck It Up! </c:v>
                </c:pt>
                <c:pt idx="1">
                  <c:v>Good Drugs Gone Bad </c:v>
                </c:pt>
                <c:pt idx="2">
                  <c:v>Parents Who Host Lose the Most </c:v>
                </c:pt>
                <c:pt idx="3">
                  <c:v>A Dose of Rxeality </c:v>
                </c:pt>
                <c:pt idx="4">
                  <c:v>Up and Away and Out of Sight </c:v>
                </c:pt>
                <c:pt idx="5">
                  <c:v>Wake Up Now </c:v>
                </c:pt>
                <c:pt idx="6">
                  <c:v>I've never heard of any of these</c:v>
                </c:pt>
              </c:strCache>
            </c:strRef>
          </c:cat>
          <c:val>
            <c:numRef>
              <c:f>'whole sample + sex'!$D$4:$D$10</c:f>
              <c:numCache>
                <c:formatCode>General</c:formatCode>
                <c:ptCount val="7"/>
                <c:pt idx="0">
                  <c:v>2.7</c:v>
                </c:pt>
                <c:pt idx="1">
                  <c:v>3.2</c:v>
                </c:pt>
                <c:pt idx="2">
                  <c:v>5.6</c:v>
                </c:pt>
                <c:pt idx="3">
                  <c:v>6.1</c:v>
                </c:pt>
                <c:pt idx="4">
                  <c:v>1.8</c:v>
                </c:pt>
                <c:pt idx="5">
                  <c:v>2.6</c:v>
                </c:pt>
                <c:pt idx="6">
                  <c:v>75.900000000000006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E6-4272-9A51-A47A6D3628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6726928"/>
        <c:axId val="370328752"/>
      </c:barChart>
      <c:catAx>
        <c:axId val="22672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328752"/>
        <c:crosses val="autoZero"/>
        <c:auto val="1"/>
        <c:lblAlgn val="ctr"/>
        <c:lblOffset val="100"/>
        <c:noMultiLvlLbl val="0"/>
      </c:catAx>
      <c:valAx>
        <c:axId val="37032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Weighted Percent</a:t>
                </a:r>
              </a:p>
            </c:rich>
          </c:tx>
          <c:layout>
            <c:manualLayout>
              <c:xMode val="edge"/>
              <c:yMode val="edge"/>
              <c:x val="1.6666666666666666E-2"/>
              <c:y val="0.250664065221935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72692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906955380577429"/>
          <c:y val="0.12557815689705448"/>
          <c:w val="0.42408311461067366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9492563429572"/>
          <c:y val="2.9952348536419333E-2"/>
          <c:w val="0.86812729658792664"/>
          <c:h val="0.642334653709470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'whole sample + sex'!$B$11</c:f>
              <c:strCache>
                <c:ptCount val="1"/>
                <c:pt idx="0">
                  <c:v>Whole sample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'whole sample + sex'!$A$12:$A$17</c:f>
              <c:strCache>
                <c:ptCount val="6"/>
                <c:pt idx="0">
                  <c:v>Stay in school if you want to be successful.</c:v>
                </c:pt>
                <c:pt idx="1">
                  <c:v>Prescription drugs can be dangerous if not used as intended</c:v>
                </c:pt>
                <c:pt idx="2">
                  <c:v>Reality is harsh, but medication can help.</c:v>
                </c:pt>
                <c:pt idx="3">
                  <c:v>Daily exercise is good for your health.</c:v>
                </c:pt>
                <c:pt idx="4">
                  <c:v>Take your medication as directed by your doctor.</c:v>
                </c:pt>
                <c:pt idx="5">
                  <c:v>Vaccinate your kids.</c:v>
                </c:pt>
              </c:strCache>
            </c:strRef>
          </c:cat>
          <c:val>
            <c:numRef>
              <c:f>'whole sample + sex'!$B$12:$B$17</c:f>
              <c:numCache>
                <c:formatCode>General</c:formatCode>
                <c:ptCount val="6"/>
                <c:pt idx="0">
                  <c:v>12.7</c:v>
                </c:pt>
                <c:pt idx="1">
                  <c:v>65.3</c:v>
                </c:pt>
                <c:pt idx="2">
                  <c:v>4.0999999999999996</c:v>
                </c:pt>
                <c:pt idx="3">
                  <c:v>4.2</c:v>
                </c:pt>
                <c:pt idx="4">
                  <c:v>10.7</c:v>
                </c:pt>
                <c:pt idx="5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B2-4DD1-8498-76A418C65CA0}"/>
            </c:ext>
          </c:extLst>
        </c:ser>
        <c:ser>
          <c:idx val="1"/>
          <c:order val="1"/>
          <c:tx>
            <c:strRef>
              <c:f>'whole sample + sex'!$C$11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'whole sample + sex'!$A$12:$A$17</c:f>
              <c:strCache>
                <c:ptCount val="6"/>
                <c:pt idx="0">
                  <c:v>Stay in school if you want to be successful.</c:v>
                </c:pt>
                <c:pt idx="1">
                  <c:v>Prescription drugs can be dangerous if not used as intended</c:v>
                </c:pt>
                <c:pt idx="2">
                  <c:v>Reality is harsh, but medication can help.</c:v>
                </c:pt>
                <c:pt idx="3">
                  <c:v>Daily exercise is good for your health.</c:v>
                </c:pt>
                <c:pt idx="4">
                  <c:v>Take your medication as directed by your doctor.</c:v>
                </c:pt>
                <c:pt idx="5">
                  <c:v>Vaccinate your kids.</c:v>
                </c:pt>
              </c:strCache>
            </c:strRef>
          </c:cat>
          <c:val>
            <c:numRef>
              <c:f>'whole sample + sex'!$C$12:$C$17</c:f>
              <c:numCache>
                <c:formatCode>General</c:formatCode>
                <c:ptCount val="6"/>
                <c:pt idx="0">
                  <c:v>14.4</c:v>
                </c:pt>
                <c:pt idx="1">
                  <c:v>61.6</c:v>
                </c:pt>
                <c:pt idx="2">
                  <c:v>4.5</c:v>
                </c:pt>
                <c:pt idx="3">
                  <c:v>4.9000000000000004</c:v>
                </c:pt>
                <c:pt idx="4">
                  <c:v>11.2</c:v>
                </c:pt>
                <c:pt idx="5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B2-4DD1-8498-76A418C65CA0}"/>
            </c:ext>
          </c:extLst>
        </c:ser>
        <c:ser>
          <c:idx val="2"/>
          <c:order val="2"/>
          <c:tx>
            <c:strRef>
              <c:f>'whole sample + sex'!$D$11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'whole sample + sex'!$A$12:$A$17</c:f>
              <c:strCache>
                <c:ptCount val="6"/>
                <c:pt idx="0">
                  <c:v>Stay in school if you want to be successful.</c:v>
                </c:pt>
                <c:pt idx="1">
                  <c:v>Prescription drugs can be dangerous if not used as intended</c:v>
                </c:pt>
                <c:pt idx="2">
                  <c:v>Reality is harsh, but medication can help.</c:v>
                </c:pt>
                <c:pt idx="3">
                  <c:v>Daily exercise is good for your health.</c:v>
                </c:pt>
                <c:pt idx="4">
                  <c:v>Take your medication as directed by your doctor.</c:v>
                </c:pt>
                <c:pt idx="5">
                  <c:v>Vaccinate your kids.</c:v>
                </c:pt>
              </c:strCache>
            </c:strRef>
          </c:cat>
          <c:val>
            <c:numRef>
              <c:f>'whole sample + sex'!$D$12:$D$17</c:f>
              <c:numCache>
                <c:formatCode>General</c:formatCode>
                <c:ptCount val="6"/>
                <c:pt idx="0">
                  <c:v>11</c:v>
                </c:pt>
                <c:pt idx="1">
                  <c:v>69.099999999999994</c:v>
                </c:pt>
                <c:pt idx="2">
                  <c:v>3.5</c:v>
                </c:pt>
                <c:pt idx="3">
                  <c:v>3.4</c:v>
                </c:pt>
                <c:pt idx="4">
                  <c:v>10.199999999999999</c:v>
                </c:pt>
                <c:pt idx="5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B2-4DD1-8498-76A418C65C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0548480"/>
        <c:axId val="370546520"/>
      </c:barChart>
      <c:catAx>
        <c:axId val="37054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546520"/>
        <c:crosses val="autoZero"/>
        <c:auto val="1"/>
        <c:lblAlgn val="ctr"/>
        <c:lblOffset val="100"/>
        <c:noMultiLvlLbl val="0"/>
      </c:catAx>
      <c:valAx>
        <c:axId val="370546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Weighted Percent</a:t>
                </a:r>
              </a:p>
            </c:rich>
          </c:tx>
          <c:layout>
            <c:manualLayout>
              <c:xMode val="edge"/>
              <c:yMode val="edge"/>
              <c:x val="3.1923383878691143E-3"/>
              <c:y val="0.159021214391882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548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0601399825021876"/>
          <c:y val="3.6811586434609224E-2"/>
          <c:w val="0.42408311461067366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9492563429572"/>
          <c:y val="2.9952342114493845E-2"/>
          <c:w val="0.86812729658792664"/>
          <c:h val="0.6435165293189905"/>
        </c:manualLayout>
      </c:layout>
      <c:lineChart>
        <c:grouping val="standard"/>
        <c:varyColors val="0"/>
        <c:ser>
          <c:idx val="0"/>
          <c:order val="0"/>
          <c:tx>
            <c:strRef>
              <c:f>'Middle School Graphs'!$H$4</c:f>
              <c:strCache>
                <c:ptCount val="1"/>
                <c:pt idx="0">
                  <c:v>Annual SFS: Alcohol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8.1648858408827935E-2"/>
                  <c:y val="-1.15715862815198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6C-4413-9325-6A2DFB5D8BA2}"/>
                </c:ext>
              </c:extLst>
            </c:dLbl>
            <c:dLbl>
              <c:idx val="2"/>
              <c:layout>
                <c:manualLayout>
                  <c:x val="-4.4372872745745494E-2"/>
                  <c:y val="-3.47842139509720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6C-4413-9325-6A2DFB5D8B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'Middle School Graphs'!$I$3:$L$3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'Middle School Graphs'!$I$4:$L$4</c:f>
              <c:numCache>
                <c:formatCode>General</c:formatCode>
                <c:ptCount val="4"/>
                <c:pt idx="1">
                  <c:v>32.299999999999997</c:v>
                </c:pt>
                <c:pt idx="2">
                  <c:v>24.3</c:v>
                </c:pt>
                <c:pt idx="3">
                  <c:v>26.1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C6C-4413-9325-6A2DFB5D8BA2}"/>
            </c:ext>
          </c:extLst>
        </c:ser>
        <c:ser>
          <c:idx val="1"/>
          <c:order val="1"/>
          <c:tx>
            <c:strRef>
              <c:f>'Middle School Graphs'!$H$5</c:f>
              <c:strCache>
                <c:ptCount val="1"/>
                <c:pt idx="0">
                  <c:v>Annual SFS: Marijuana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5.2975023283379899E-2"/>
                  <c:y val="-2.5499162883191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6C-4413-9325-6A2DFB5D8BA2}"/>
                </c:ext>
              </c:extLst>
            </c:dLbl>
            <c:dLbl>
              <c:idx val="2"/>
              <c:layout>
                <c:manualLayout>
                  <c:x val="-4.1505489233200688E-2"/>
                  <c:y val="-3.01416884170816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C6C-4413-9325-6A2DFB5D8B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'Middle School Graphs'!$I$3:$L$3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'Middle School Graphs'!$I$5:$L$5</c:f>
              <c:numCache>
                <c:formatCode>General</c:formatCode>
                <c:ptCount val="4"/>
                <c:pt idx="1">
                  <c:v>16.5</c:v>
                </c:pt>
                <c:pt idx="2" formatCode="0.0">
                  <c:v>14</c:v>
                </c:pt>
                <c:pt idx="3">
                  <c:v>14.7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C6C-4413-9325-6A2DFB5D8BA2}"/>
            </c:ext>
          </c:extLst>
        </c:ser>
        <c:ser>
          <c:idx val="2"/>
          <c:order val="2"/>
          <c:tx>
            <c:strRef>
              <c:f>'Middle School Graphs'!$H$6</c:f>
              <c:strCache>
                <c:ptCount val="1"/>
                <c:pt idx="0">
                  <c:v>NM YRRS: Alcohol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'Middle School Graphs'!$I$3:$L$3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'Middle School Graphs'!$I$6:$L$6</c:f>
              <c:numCache>
                <c:formatCode>General</c:formatCode>
                <c:ptCount val="4"/>
                <c:pt idx="0">
                  <c:v>25.7</c:v>
                </c:pt>
                <c:pt idx="1">
                  <c:v>21.1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C6C-4413-9325-6A2DFB5D8BA2}"/>
            </c:ext>
          </c:extLst>
        </c:ser>
        <c:ser>
          <c:idx val="3"/>
          <c:order val="3"/>
          <c:tx>
            <c:strRef>
              <c:f>'Middle School Graphs'!$H$7</c:f>
              <c:strCache>
                <c:ptCount val="1"/>
                <c:pt idx="0">
                  <c:v>NM YRRS: Marijuana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5.5842406795924705E-2"/>
                  <c:y val="3.94961945912749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6C-4413-9325-6A2DFB5D8B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'Middle School Graphs'!$I$3:$L$3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'Middle School Graphs'!$I$7:$L$7</c:f>
              <c:numCache>
                <c:formatCode>0.0</c:formatCode>
                <c:ptCount val="4"/>
                <c:pt idx="0" formatCode="General">
                  <c:v>15.7</c:v>
                </c:pt>
                <c:pt idx="1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C6C-4413-9325-6A2DFB5D8BA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3218592"/>
        <c:axId val="163218984"/>
      </c:lineChart>
      <c:catAx>
        <c:axId val="163218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 data were collected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18984"/>
        <c:crosses val="autoZero"/>
        <c:auto val="1"/>
        <c:lblAlgn val="ctr"/>
        <c:lblOffset val="100"/>
        <c:noMultiLvlLbl val="0"/>
      </c:catAx>
      <c:valAx>
        <c:axId val="163218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2.0833333333333332E-2"/>
              <c:y val="0.348361390337550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18592"/>
        <c:crosses val="autoZero"/>
        <c:crossBetween val="between"/>
        <c:majorUnit val="7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7548118985127"/>
          <c:y val="3.4321372854914198E-2"/>
          <c:w val="0.87644674103237108"/>
          <c:h val="0.65544507753413062"/>
        </c:manualLayout>
      </c:layout>
      <c:lineChart>
        <c:grouping val="standard"/>
        <c:varyColors val="0"/>
        <c:ser>
          <c:idx val="0"/>
          <c:order val="0"/>
          <c:tx>
            <c:strRef>
              <c:f>'Middle School Graphs'!$H$10</c:f>
              <c:strCache>
                <c:ptCount val="1"/>
                <c:pt idx="0">
                  <c:v>Annual SFS: Cigarettes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0702621849688141E-2"/>
                  <c:y val="-3.4687591134441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88-4B89-8C7B-A8200E9ABB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'Middle School Graphs'!$I$9:$L$9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'Middle School Graphs'!$I$10:$L$10</c:f>
              <c:numCache>
                <c:formatCode>General</c:formatCode>
                <c:ptCount val="4"/>
                <c:pt idx="1">
                  <c:v>5.9</c:v>
                </c:pt>
                <c:pt idx="2">
                  <c:v>4.4000000000000004</c:v>
                </c:pt>
                <c:pt idx="3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88-4B89-8C7B-A8200E9ABB00}"/>
            </c:ext>
          </c:extLst>
        </c:ser>
        <c:ser>
          <c:idx val="1"/>
          <c:order val="1"/>
          <c:tx>
            <c:strRef>
              <c:f>'Middle School Graphs'!$H$11</c:f>
              <c:strCache>
                <c:ptCount val="1"/>
                <c:pt idx="0">
                  <c:v>Annual SFS: Chewing Tobacco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6.0774306437501764E-2"/>
                  <c:y val="-2.54283318751822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88-4B89-8C7B-A8200E9ABB00}"/>
                </c:ext>
              </c:extLst>
            </c:dLbl>
            <c:dLbl>
              <c:idx val="2"/>
              <c:layout>
                <c:manualLayout>
                  <c:x val="-2.0630937261874524E-2"/>
                  <c:y val="-2.280183727034163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88-4B89-8C7B-A8200E9ABB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'Middle School Graphs'!$I$9:$L$9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'Middle School Graphs'!$I$11:$L$11</c:f>
              <c:numCache>
                <c:formatCode>General</c:formatCode>
                <c:ptCount val="4"/>
                <c:pt idx="1">
                  <c:v>4.8</c:v>
                </c:pt>
                <c:pt idx="2">
                  <c:v>3.2</c:v>
                </c:pt>
                <c:pt idx="3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488-4B89-8C7B-A8200E9ABB00}"/>
            </c:ext>
          </c:extLst>
        </c:ser>
        <c:ser>
          <c:idx val="2"/>
          <c:order val="2"/>
          <c:tx>
            <c:strRef>
              <c:f>'Middle School Graphs'!$H$12</c:f>
              <c:strCache>
                <c:ptCount val="1"/>
                <c:pt idx="0">
                  <c:v>NM YRRS: Cigarettes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7906922924956986E-2"/>
                  <c:y val="-4.3946850393700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88-4B89-8C7B-A8200E9ABB00}"/>
                </c:ext>
              </c:extLst>
            </c:dLbl>
            <c:dLbl>
              <c:idx val="1"/>
              <c:layout>
                <c:manualLayout>
                  <c:x val="-4.3570005362232947E-2"/>
                  <c:y val="3.01272236803732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88-4B89-8C7B-A8200E9ABB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'Middle School Graphs'!$I$9:$L$9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'Middle School Graphs'!$I$12:$L$12</c:f>
              <c:numCache>
                <c:formatCode>General</c:formatCode>
                <c:ptCount val="4"/>
                <c:pt idx="0">
                  <c:v>4.5999999999999996</c:v>
                </c:pt>
                <c:pt idx="1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488-4B89-8C7B-A8200E9ABB00}"/>
            </c:ext>
          </c:extLst>
        </c:ser>
        <c:ser>
          <c:idx val="3"/>
          <c:order val="3"/>
          <c:tx>
            <c:strRef>
              <c:f>'Middle School Graphs'!$H$13</c:f>
              <c:strCache>
                <c:ptCount val="1"/>
                <c:pt idx="0">
                  <c:v>NM YRRS: Chewing Tobacco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0774306437501792E-2"/>
                  <c:y val="-2.0798702245552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488-4B89-8C7B-A8200E9ABB00}"/>
                </c:ext>
              </c:extLst>
            </c:dLbl>
            <c:dLbl>
              <c:idx val="1"/>
              <c:layout>
                <c:manualLayout>
                  <c:x val="-3.210047131205384E-2"/>
                  <c:y val="4.4016112569262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488-4B89-8C7B-A8200E9ABB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'Middle School Graphs'!$I$9:$L$9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'Middle School Graphs'!$I$13:$L$13</c:f>
              <c:numCache>
                <c:formatCode>General</c:formatCode>
                <c:ptCount val="4"/>
                <c:pt idx="0" formatCode="0.0">
                  <c:v>3</c:v>
                </c:pt>
                <c:pt idx="1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6488-4B89-8C7B-A8200E9ABB0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3219768"/>
        <c:axId val="163220160"/>
      </c:lineChart>
      <c:catAx>
        <c:axId val="1632197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 data were collected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20160"/>
        <c:crosses val="autoZero"/>
        <c:auto val="1"/>
        <c:lblAlgn val="ctr"/>
        <c:lblOffset val="100"/>
        <c:noMultiLvlLbl val="0"/>
      </c:catAx>
      <c:valAx>
        <c:axId val="16322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2.361111111111111E-2"/>
              <c:y val="0.290896114584740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1976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57471492534022"/>
          <c:y val="2.9952348536419333E-2"/>
          <c:w val="0.86701912260967384"/>
          <c:h val="0.67348549542423519"/>
        </c:manualLayout>
      </c:layout>
      <c:lineChart>
        <c:grouping val="standard"/>
        <c:varyColors val="0"/>
        <c:ser>
          <c:idx val="0"/>
          <c:order val="0"/>
          <c:tx>
            <c:strRef>
              <c:f>'Middle School Graphs'!$H$19</c:f>
              <c:strCache>
                <c:ptCount val="1"/>
                <c:pt idx="0">
                  <c:v>Annual SFS: Alcohol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'Middle School Graphs'!$I$18:$L$18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'Middle School Graphs'!$I$19:$L$19</c:f>
              <c:numCache>
                <c:formatCode>General</c:formatCode>
                <c:ptCount val="4"/>
                <c:pt idx="1">
                  <c:v>15.5</c:v>
                </c:pt>
                <c:pt idx="2">
                  <c:v>9.6999999999999993</c:v>
                </c:pt>
                <c:pt idx="3">
                  <c:v>9.8000000000000007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D2-4D97-AB6E-AD8070238242}"/>
            </c:ext>
          </c:extLst>
        </c:ser>
        <c:ser>
          <c:idx val="1"/>
          <c:order val="1"/>
          <c:tx>
            <c:strRef>
              <c:f>'Middle School Graphs'!$H$20</c:f>
              <c:strCache>
                <c:ptCount val="1"/>
                <c:pt idx="0">
                  <c:v>Annual SFS: Binge Drinking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6637982347238996E-2"/>
                  <c:y val="2.22921875121691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D2-4D97-AB6E-AD8070238242}"/>
                </c:ext>
              </c:extLst>
            </c:dLbl>
            <c:dLbl>
              <c:idx val="2"/>
              <c:layout>
                <c:manualLayout>
                  <c:x val="-2.0720055781364263E-2"/>
                  <c:y val="7.455392259943767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1D2-4D97-AB6E-AD80702382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'Middle School Graphs'!$I$18:$L$18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'Middle School Graphs'!$I$20:$L$20</c:f>
              <c:numCache>
                <c:formatCode>0.0</c:formatCode>
                <c:ptCount val="4"/>
                <c:pt idx="1">
                  <c:v>8</c:v>
                </c:pt>
                <c:pt idx="2" formatCode="General">
                  <c:v>4.7</c:v>
                </c:pt>
                <c:pt idx="3" formatCode="General">
                  <c:v>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1D2-4D97-AB6E-AD8070238242}"/>
            </c:ext>
          </c:extLst>
        </c:ser>
        <c:ser>
          <c:idx val="2"/>
          <c:order val="2"/>
          <c:tx>
            <c:strRef>
              <c:f>'Middle School Graphs'!$H$21</c:f>
              <c:strCache>
                <c:ptCount val="1"/>
                <c:pt idx="0">
                  <c:v>NM YRRS: Alcohol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'Middle School Graphs'!$I$18:$L$18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'Middle School Graphs'!$I$21:$L$21</c:f>
              <c:numCache>
                <c:formatCode>General</c:formatCode>
                <c:ptCount val="4"/>
                <c:pt idx="0">
                  <c:v>9.1999999999999993</c:v>
                </c:pt>
                <c:pt idx="1">
                  <c:v>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1D2-4D97-AB6E-AD8070238242}"/>
            </c:ext>
          </c:extLst>
        </c:ser>
        <c:ser>
          <c:idx val="3"/>
          <c:order val="3"/>
          <c:tx>
            <c:strRef>
              <c:f>'Middle School Graphs'!$H$22</c:f>
              <c:strCache>
                <c:ptCount val="1"/>
                <c:pt idx="0">
                  <c:v>NM YRRS: Binge Drinking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2555908913113698E-2"/>
                  <c:y val="1.7346589094760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D2-4D97-AB6E-AD8070238242}"/>
                </c:ext>
              </c:extLst>
            </c:dLbl>
            <c:dLbl>
              <c:idx val="1"/>
              <c:layout>
                <c:manualLayout>
                  <c:x val="-4.375821272880847E-2"/>
                  <c:y val="5.69113764340288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1D2-4D97-AB6E-AD80702382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'Middle School Graphs'!$I$18:$L$18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'Middle School Graphs'!$I$22:$L$22</c:f>
              <c:numCache>
                <c:formatCode>0.0</c:formatCode>
                <c:ptCount val="4"/>
                <c:pt idx="0" formatCode="General">
                  <c:v>3.9</c:v>
                </c:pt>
                <c:pt idx="1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1D2-4D97-AB6E-AD807023824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3221336"/>
        <c:axId val="163221728"/>
      </c:lineChart>
      <c:catAx>
        <c:axId val="1632213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 data were collected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21728"/>
        <c:crosses val="autoZero"/>
        <c:auto val="1"/>
        <c:lblAlgn val="ctr"/>
        <c:lblOffset val="100"/>
        <c:noMultiLvlLbl val="0"/>
      </c:catAx>
      <c:valAx>
        <c:axId val="163221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1.5406162464985995E-2"/>
              <c:y val="0.34836125062311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21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36482939632549E-2"/>
          <c:y val="9.9138664005027535E-2"/>
          <c:w val="0.87230796150481194"/>
          <c:h val="0.57666703633876748"/>
        </c:manualLayout>
      </c:layout>
      <c:lineChart>
        <c:grouping val="standard"/>
        <c:varyColors val="0"/>
        <c:ser>
          <c:idx val="0"/>
          <c:order val="0"/>
          <c:tx>
            <c:strRef>
              <c:f>'Middle School Graphs'!$H$26</c:f>
              <c:strCache>
                <c:ptCount val="1"/>
                <c:pt idx="0">
                  <c:v>Annual SFS: Marijuana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'Middle School Graphs'!$I$25:$L$25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'Middle School Graphs'!$I$26:$L$26</c:f>
              <c:numCache>
                <c:formatCode>General</c:formatCode>
                <c:ptCount val="4"/>
                <c:pt idx="1">
                  <c:v>11.9</c:v>
                </c:pt>
                <c:pt idx="2">
                  <c:v>7.9</c:v>
                </c:pt>
                <c:pt idx="3" formatCode="0.0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17-4D67-858F-D353C2F752C1}"/>
            </c:ext>
          </c:extLst>
        </c:ser>
        <c:ser>
          <c:idx val="1"/>
          <c:order val="1"/>
          <c:tx>
            <c:strRef>
              <c:f>'Middle School Graphs'!$H$27</c:f>
              <c:strCache>
                <c:ptCount val="1"/>
                <c:pt idx="0">
                  <c:v>Annual SFS: Painkiller to get High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'Middle School Graphs'!$I$25:$L$25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'Middle School Graphs'!$I$27:$L$27</c:f>
              <c:numCache>
                <c:formatCode>General</c:formatCode>
                <c:ptCount val="4"/>
                <c:pt idx="2">
                  <c:v>2.2999999999999998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17-4D67-858F-D353C2F752C1}"/>
            </c:ext>
          </c:extLst>
        </c:ser>
        <c:ser>
          <c:idx val="2"/>
          <c:order val="2"/>
          <c:tx>
            <c:strRef>
              <c:f>'Middle School Graphs'!$H$28</c:f>
              <c:strCache>
                <c:ptCount val="1"/>
                <c:pt idx="0">
                  <c:v>NM YRRS: Marijuana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'Middle School Graphs'!$I$25:$L$25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'Middle School Graphs'!$I$28:$L$28</c:f>
              <c:numCache>
                <c:formatCode>0.0</c:formatCode>
                <c:ptCount val="4"/>
                <c:pt idx="0" formatCode="General">
                  <c:v>10.199999999999999</c:v>
                </c:pt>
                <c:pt idx="1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717-4D67-858F-D353C2F752C1}"/>
            </c:ext>
          </c:extLst>
        </c:ser>
        <c:ser>
          <c:idx val="3"/>
          <c:order val="3"/>
          <c:tx>
            <c:strRef>
              <c:f>'Middle School Graphs'!$H$29</c:f>
              <c:strCache>
                <c:ptCount val="1"/>
                <c:pt idx="0">
                  <c:v>NM YRRS: Painkiller to get high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'Middle School Graphs'!$I$25:$L$25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'Middle School Graphs'!$I$29:$L$29</c:f>
              <c:numCache>
                <c:formatCode>0.0</c:formatCode>
                <c:ptCount val="4"/>
                <c:pt idx="0" formatCode="General">
                  <c:v>3.1</c:v>
                </c:pt>
                <c:pt idx="1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717-4D67-858F-D353C2F752C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5759960"/>
        <c:axId val="165760352"/>
      </c:lineChart>
      <c:catAx>
        <c:axId val="165759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 data were collected</a:t>
                </a:r>
              </a:p>
            </c:rich>
          </c:tx>
          <c:layout>
            <c:manualLayout>
              <c:xMode val="edge"/>
              <c:yMode val="edge"/>
              <c:x val="0.42431496062992125"/>
              <c:y val="0.762269047354996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760352"/>
        <c:crosses val="autoZero"/>
        <c:auto val="1"/>
        <c:lblAlgn val="ctr"/>
        <c:lblOffset val="100"/>
        <c:noMultiLvlLbl val="0"/>
      </c:catAx>
      <c:valAx>
        <c:axId val="16576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75996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'High School Graphs'!$G$3</c:f>
              <c:strCache>
                <c:ptCount val="1"/>
                <c:pt idx="0">
                  <c:v>Annual SFS: Cigarettes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4652887139107615E-2"/>
                  <c:y val="4.8645870485701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D2-4754-8802-806EEEDDC8EA}"/>
                </c:ext>
              </c:extLst>
            </c:dLbl>
            <c:dLbl>
              <c:idx val="2"/>
              <c:layout>
                <c:manualLayout>
                  <c:x val="-3.4652887139107712E-2"/>
                  <c:y val="-4.87457360512862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D2-4754-8802-806EEEDDC8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'High School Graphs'!$H$2:$K$2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'High School Graphs'!$H$3:$K$3</c:f>
              <c:numCache>
                <c:formatCode>General</c:formatCode>
                <c:ptCount val="4"/>
                <c:pt idx="1">
                  <c:v>11.2</c:v>
                </c:pt>
                <c:pt idx="2">
                  <c:v>10.3</c:v>
                </c:pt>
                <c:pt idx="3">
                  <c:v>9.1999999999999993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DD2-4754-8802-806EEEDDC8EA}"/>
            </c:ext>
          </c:extLst>
        </c:ser>
        <c:ser>
          <c:idx val="1"/>
          <c:order val="1"/>
          <c:tx>
            <c:strRef>
              <c:f>'High School Graphs'!$G$4</c:f>
              <c:strCache>
                <c:ptCount val="1"/>
                <c:pt idx="0">
                  <c:v>Annual SFS: E-Cigarettes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3.9430664916885488E-2"/>
                  <c:y val="2.08679644211140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D2-4754-8802-806EEEDDC8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'High School Graphs'!$H$2:$K$2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'High School Graphs'!$H$4:$K$4</c:f>
              <c:numCache>
                <c:formatCode>General</c:formatCode>
                <c:ptCount val="4"/>
                <c:pt idx="2">
                  <c:v>22.2</c:v>
                </c:pt>
                <c:pt idx="3">
                  <c:v>27.5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DD2-4754-8802-806EEEDDC8EA}"/>
            </c:ext>
          </c:extLst>
        </c:ser>
        <c:ser>
          <c:idx val="2"/>
          <c:order val="2"/>
          <c:tx>
            <c:strRef>
              <c:f>'High School Graphs'!$G$5</c:f>
              <c:strCache>
                <c:ptCount val="1"/>
                <c:pt idx="0">
                  <c:v>NM YRRS: Cigarettes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5.4097331583552156E-2"/>
                  <c:y val="-4.42049621846049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D2-4754-8802-806EEEDDC8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'High School Graphs'!$H$2:$K$2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'High School Graphs'!$H$5:$K$5</c:f>
              <c:numCache>
                <c:formatCode>General</c:formatCode>
                <c:ptCount val="4"/>
                <c:pt idx="0">
                  <c:v>14.4</c:v>
                </c:pt>
                <c:pt idx="1">
                  <c:v>11.4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DD2-4754-8802-806EEEDDC8EA}"/>
            </c:ext>
          </c:extLst>
        </c:ser>
        <c:ser>
          <c:idx val="3"/>
          <c:order val="3"/>
          <c:tx>
            <c:strRef>
              <c:f>'High School Graphs'!$G$6</c:f>
              <c:strCache>
                <c:ptCount val="1"/>
                <c:pt idx="0">
                  <c:v>NM YRRS: E-Cigarettes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5763998250218721E-2"/>
                  <c:y val="-5.3141649976679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D2-4754-8802-806EEEDDC8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'High School Graphs'!$H$2:$K$2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'High School Graphs'!$H$6:$K$6</c:f>
              <c:numCache>
                <c:formatCode>0.0</c:formatCode>
                <c:ptCount val="4"/>
                <c:pt idx="1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DD2-4754-8802-806EEEDDC8E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5766624"/>
        <c:axId val="165767016"/>
      </c:lineChart>
      <c:catAx>
        <c:axId val="1657666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 data were collected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767016"/>
        <c:crosses val="autoZero"/>
        <c:auto val="1"/>
        <c:lblAlgn val="ctr"/>
        <c:lblOffset val="100"/>
        <c:noMultiLvlLbl val="0"/>
      </c:catAx>
      <c:valAx>
        <c:axId val="165767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76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'High School Graphs'!$G$15</c:f>
              <c:strCache>
                <c:ptCount val="1"/>
                <c:pt idx="0">
                  <c:v>Annual SFS: Chewing Tobacco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7763998250218827E-2"/>
                  <c:y val="-2.54283318751822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70-4A82-A4FE-77FF4A7A2276}"/>
                </c:ext>
              </c:extLst>
            </c:dLbl>
            <c:dLbl>
              <c:idx val="2"/>
              <c:layout>
                <c:manualLayout>
                  <c:x val="-2.2763998250218825E-2"/>
                  <c:y val="4.86457421988918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70-4A82-A4FE-77FF4A7A2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'High School Graphs'!$H$14:$K$14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'High School Graphs'!$H$15:$K$15</c:f>
              <c:numCache>
                <c:formatCode>General</c:formatCode>
                <c:ptCount val="4"/>
                <c:pt idx="1">
                  <c:v>9.5</c:v>
                </c:pt>
                <c:pt idx="2" formatCode="0.0">
                  <c:v>7</c:v>
                </c:pt>
                <c:pt idx="3">
                  <c:v>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70-4A82-A4FE-77FF4A7A2276}"/>
            </c:ext>
          </c:extLst>
        </c:ser>
        <c:ser>
          <c:idx val="1"/>
          <c:order val="1"/>
          <c:tx>
            <c:strRef>
              <c:f>'High School Graphs'!$G$16</c:f>
              <c:strCache>
                <c:ptCount val="1"/>
                <c:pt idx="0">
                  <c:v>Annual SFS: Hookah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'High School Graphs'!$H$14:$K$14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'High School Graphs'!$H$16:$K$16</c:f>
              <c:numCache>
                <c:formatCode>General</c:formatCode>
                <c:ptCount val="4"/>
                <c:pt idx="2">
                  <c:v>8.4</c:v>
                </c:pt>
                <c:pt idx="3">
                  <c:v>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270-4A82-A4FE-77FF4A7A2276}"/>
            </c:ext>
          </c:extLst>
        </c:ser>
        <c:ser>
          <c:idx val="2"/>
          <c:order val="2"/>
          <c:tx>
            <c:strRef>
              <c:f>'High School Graphs'!$G$17</c:f>
              <c:strCache>
                <c:ptCount val="1"/>
                <c:pt idx="0">
                  <c:v>NM YRRS: Chewing Tobacco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7763998250218827E-2"/>
                  <c:y val="5.32753718285214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70-4A82-A4FE-77FF4A7A2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'High School Graphs'!$H$14:$K$14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'High School Graphs'!$H$17:$K$17</c:f>
              <c:numCache>
                <c:formatCode>0.0</c:formatCode>
                <c:ptCount val="4"/>
                <c:pt idx="0">
                  <c:v>8</c:v>
                </c:pt>
                <c:pt idx="1">
                  <c:v>8.6999999999999993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270-4A82-A4FE-77FF4A7A2276}"/>
            </c:ext>
          </c:extLst>
        </c:ser>
        <c:ser>
          <c:idx val="3"/>
          <c:order val="3"/>
          <c:tx>
            <c:strRef>
              <c:f>'High School Graphs'!$G$18</c:f>
              <c:strCache>
                <c:ptCount val="1"/>
                <c:pt idx="0">
                  <c:v>NM YRRS: Hookah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9097331583552159E-2"/>
                  <c:y val="-4.85764800233304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70-4A82-A4FE-77FF4A7A2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'High School Graphs'!$H$14:$K$14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'High School Graphs'!$H$18:$K$18</c:f>
              <c:numCache>
                <c:formatCode>General</c:formatCode>
                <c:ptCount val="4"/>
                <c:pt idx="0">
                  <c:v>21.9</c:v>
                </c:pt>
                <c:pt idx="1">
                  <c:v>11.9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270-4A82-A4FE-77FF4A7A227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7342512"/>
        <c:axId val="357342904"/>
      </c:lineChart>
      <c:catAx>
        <c:axId val="3573425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 data were collected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342904"/>
        <c:crosses val="autoZero"/>
        <c:auto val="1"/>
        <c:lblAlgn val="ctr"/>
        <c:lblOffset val="100"/>
        <c:noMultiLvlLbl val="0"/>
      </c:catAx>
      <c:valAx>
        <c:axId val="357342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34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'High School Graphs'!$G$30</c:f>
              <c:strCache>
                <c:ptCount val="1"/>
                <c:pt idx="0">
                  <c:v>Annual SFS: Alcohol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1.243066491688549E-2"/>
                  <c:y val="-4.43783061479166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8F-4C51-AA93-D4AB053C7C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'High School Graphs'!$H$29:$K$29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'High School Graphs'!$H$30:$K$30</c:f>
              <c:numCache>
                <c:formatCode>General</c:formatCode>
                <c:ptCount val="4"/>
                <c:pt idx="1">
                  <c:v>26.5</c:v>
                </c:pt>
                <c:pt idx="2" formatCode="0.0">
                  <c:v>25</c:v>
                </c:pt>
                <c:pt idx="3">
                  <c:v>23.7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8F-4C51-AA93-D4AB053C7CD0}"/>
            </c:ext>
          </c:extLst>
        </c:ser>
        <c:ser>
          <c:idx val="1"/>
          <c:order val="1"/>
          <c:tx>
            <c:strRef>
              <c:f>'High School Graphs'!$G$31</c:f>
              <c:strCache>
                <c:ptCount val="1"/>
                <c:pt idx="0">
                  <c:v>Annual SFS: Binge Drinking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631955380577428E-2"/>
                  <c:y val="2.57479210610595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8F-4C51-AA93-D4AB053C7CD0}"/>
                </c:ext>
              </c:extLst>
            </c:dLbl>
            <c:dLbl>
              <c:idx val="2"/>
              <c:layout>
                <c:manualLayout>
                  <c:x val="-3.9391725518846225E-2"/>
                  <c:y val="-2.83639906144791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8F-4C51-AA93-D4AB053C7C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'High School Graphs'!$H$29:$K$29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'High School Graphs'!$H$31:$K$31</c:f>
              <c:numCache>
                <c:formatCode>General</c:formatCode>
                <c:ptCount val="4"/>
                <c:pt idx="1">
                  <c:v>13.7</c:v>
                </c:pt>
                <c:pt idx="2" formatCode="0.0">
                  <c:v>12.2</c:v>
                </c:pt>
                <c:pt idx="3">
                  <c:v>11.5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98F-4C51-AA93-D4AB053C7CD0}"/>
            </c:ext>
          </c:extLst>
        </c:ser>
        <c:ser>
          <c:idx val="2"/>
          <c:order val="2"/>
          <c:tx>
            <c:strRef>
              <c:f>'High School Graphs'!$G$32</c:f>
              <c:strCache>
                <c:ptCount val="1"/>
                <c:pt idx="0">
                  <c:v>Annual SFS: Extreme Binge Drinking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849698197805467E-2"/>
                  <c:y val="4.59042232435773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8F-4C51-AA93-D4AB053C7C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'High School Graphs'!$H$29:$K$29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'High School Graphs'!$H$32:$K$32</c:f>
              <c:numCache>
                <c:formatCode>General</c:formatCode>
                <c:ptCount val="4"/>
                <c:pt idx="2">
                  <c:v>6.3</c:v>
                </c:pt>
                <c:pt idx="3">
                  <c:v>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98F-4C51-AA93-D4AB053C7CD0}"/>
            </c:ext>
          </c:extLst>
        </c:ser>
        <c:ser>
          <c:idx val="3"/>
          <c:order val="3"/>
          <c:tx>
            <c:strRef>
              <c:f>'High School Graphs'!$G$33</c:f>
              <c:strCache>
                <c:ptCount val="1"/>
                <c:pt idx="0">
                  <c:v>NM YRRS: Alcohol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7.0763998250218826E-2"/>
                  <c:y val="-4.43783061479166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8F-4C51-AA93-D4AB053C7C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'High School Graphs'!$H$29:$K$29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'High School Graphs'!$H$33:$K$33</c:f>
              <c:numCache>
                <c:formatCode>General</c:formatCode>
                <c:ptCount val="4"/>
                <c:pt idx="0">
                  <c:v>28.9</c:v>
                </c:pt>
                <c:pt idx="1">
                  <c:v>26.1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98F-4C51-AA93-D4AB053C7CD0}"/>
            </c:ext>
          </c:extLst>
        </c:ser>
        <c:ser>
          <c:idx val="4"/>
          <c:order val="4"/>
          <c:tx>
            <c:strRef>
              <c:f>'High School Graphs'!$G$34</c:f>
              <c:strCache>
                <c:ptCount val="1"/>
                <c:pt idx="0">
                  <c:v>NM YRRS: Binge Drinking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7.3541776027996497E-2"/>
                  <c:y val="-3.97032243339848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98F-4C51-AA93-D4AB053C7C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'High School Graphs'!$H$29:$K$29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'High School Graphs'!$H$34:$K$34</c:f>
              <c:numCache>
                <c:formatCode>0.0</c:formatCode>
                <c:ptCount val="4"/>
                <c:pt idx="0">
                  <c:v>17.100000000000001</c:v>
                </c:pt>
                <c:pt idx="1">
                  <c:v>14.6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98F-4C51-AA93-D4AB053C7CD0}"/>
            </c:ext>
          </c:extLst>
        </c:ser>
        <c:ser>
          <c:idx val="5"/>
          <c:order val="5"/>
          <c:tx>
            <c:strRef>
              <c:f>'High School Graphs'!$G$35</c:f>
              <c:strCache>
                <c:ptCount val="1"/>
                <c:pt idx="0">
                  <c:v>NM YRRS: Extreme Binge Drinking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3037023006717569E-2"/>
                  <c:y val="-1.57150026951896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98F-4C51-AA93-D4AB053C7CD0}"/>
                </c:ext>
              </c:extLst>
            </c:dLbl>
            <c:dLbl>
              <c:idx val="1"/>
              <c:layout>
                <c:manualLayout>
                  <c:x val="-7.2586860204902799E-3"/>
                  <c:y val="7.047740460972036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98F-4C51-AA93-D4AB053C7C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'High School Graphs'!$H$29:$K$29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'High School Graphs'!$H$35:$K$35</c:f>
              <c:numCache>
                <c:formatCode>General</c:formatCode>
                <c:ptCount val="4"/>
                <c:pt idx="0" formatCode="0.0">
                  <c:v>4</c:v>
                </c:pt>
                <c:pt idx="1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898F-4C51-AA93-D4AB053C7CD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5762704"/>
        <c:axId val="165763096"/>
      </c:lineChart>
      <c:catAx>
        <c:axId val="1657627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 data were collected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763096"/>
        <c:crosses val="autoZero"/>
        <c:auto val="1"/>
        <c:lblAlgn val="ctr"/>
        <c:lblOffset val="100"/>
        <c:noMultiLvlLbl val="0"/>
      </c:catAx>
      <c:valAx>
        <c:axId val="165763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762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82998090275269"/>
          <c:y val="3.7227079476586412E-2"/>
          <c:w val="0.88376385493326437"/>
          <c:h val="0.858259634084895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'2017 demo'!$B$40</c:f>
              <c:strCache>
                <c:ptCount val="1"/>
                <c:pt idx="0">
                  <c:v>Actual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'2017 demo'!$A$41:$A$42</c:f>
              <c:strCache>
                <c:ptCount val="2"/>
                <c:pt idx="0">
                  <c:v>Military Background (n=602)</c:v>
                </c:pt>
                <c:pt idx="1">
                  <c:v>LGBT (n=836)</c:v>
                </c:pt>
              </c:strCache>
            </c:strRef>
          </c:cat>
          <c:val>
            <c:numRef>
              <c:f>'2017 demo'!$B$41:$B$42</c:f>
              <c:numCache>
                <c:formatCode>General</c:formatCode>
                <c:ptCount val="2"/>
                <c:pt idx="0">
                  <c:v>5.6</c:v>
                </c:pt>
                <c:pt idx="1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43-4495-BEF9-99DD7AC65D23}"/>
            </c:ext>
          </c:extLst>
        </c:ser>
        <c:ser>
          <c:idx val="1"/>
          <c:order val="1"/>
          <c:tx>
            <c:strRef>
              <c:f>'2017 demo'!$C$40</c:f>
              <c:strCache>
                <c:ptCount val="1"/>
                <c:pt idx="0">
                  <c:v>Weighted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'2017 demo'!$A$41:$A$42</c:f>
              <c:strCache>
                <c:ptCount val="2"/>
                <c:pt idx="0">
                  <c:v>Military Background (n=602)</c:v>
                </c:pt>
                <c:pt idx="1">
                  <c:v>LGBT (n=836)</c:v>
                </c:pt>
              </c:strCache>
            </c:strRef>
          </c:cat>
          <c:val>
            <c:numRef>
              <c:f>'2017 demo'!$C$41:$C$42</c:f>
              <c:numCache>
                <c:formatCode>General</c:formatCode>
                <c:ptCount val="2"/>
                <c:pt idx="0" formatCode="0.0">
                  <c:v>7.6</c:v>
                </c:pt>
                <c:pt idx="1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43-4495-BEF9-99DD7AC65D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4101096"/>
        <c:axId val="164101488"/>
      </c:barChart>
      <c:catAx>
        <c:axId val="164101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101488"/>
        <c:crossesAt val="0"/>
        <c:auto val="1"/>
        <c:lblAlgn val="ctr"/>
        <c:lblOffset val="100"/>
        <c:noMultiLvlLbl val="0"/>
      </c:catAx>
      <c:valAx>
        <c:axId val="164101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101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2034460622693539E-2"/>
          <c:y val="3.4583749683829122E-2"/>
          <c:w val="0.32892811144137624"/>
          <c:h val="6.37190732431286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'High School Graphs'!$G$44</c:f>
              <c:strCache>
                <c:ptCount val="1"/>
                <c:pt idx="0">
                  <c:v>Annual SFS: Marijuana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3221619664736688E-2"/>
                  <c:y val="4.4835205875945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D5-4E92-A1B9-8458BDFE08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'High School Graphs'!$H$43:$K$43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'High School Graphs'!$H$44:$K$44</c:f>
              <c:numCache>
                <c:formatCode>General</c:formatCode>
                <c:ptCount val="4"/>
                <c:pt idx="1">
                  <c:v>23.9</c:v>
                </c:pt>
                <c:pt idx="2">
                  <c:v>22.2</c:v>
                </c:pt>
                <c:pt idx="3">
                  <c:v>24.1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D5-4E92-A1B9-8458BDFE08CD}"/>
            </c:ext>
          </c:extLst>
        </c:ser>
        <c:ser>
          <c:idx val="1"/>
          <c:order val="1"/>
          <c:tx>
            <c:strRef>
              <c:f>'High School Graphs'!$G$45</c:f>
              <c:strCache>
                <c:ptCount val="1"/>
                <c:pt idx="0">
                  <c:v>Annual SFS: Painkiller to get high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4778003634913762E-2"/>
                  <c:y val="2.3754836969489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D5-4E92-A1B9-8458BDFE08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'High School Graphs'!$H$43:$K$43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'High School Graphs'!$H$45:$K$45</c:f>
              <c:numCache>
                <c:formatCode>General</c:formatCode>
                <c:ptCount val="4"/>
                <c:pt idx="1">
                  <c:v>3.8</c:v>
                </c:pt>
                <c:pt idx="2" formatCode="0.0">
                  <c:v>4.8</c:v>
                </c:pt>
                <c:pt idx="3">
                  <c:v>5.0999999999999996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BD5-4E92-A1B9-8458BDFE08CD}"/>
            </c:ext>
          </c:extLst>
        </c:ser>
        <c:ser>
          <c:idx val="2"/>
          <c:order val="2"/>
          <c:tx>
            <c:strRef>
              <c:f>'High School Graphs'!$G$46</c:f>
              <c:strCache>
                <c:ptCount val="1"/>
                <c:pt idx="0">
                  <c:v>NM YRRS: Marijuana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8.2246161447899105E-2"/>
                  <c:y val="-5.52965464297199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BD5-4E92-A1B9-8458BDFE08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'High School Graphs'!$H$43:$K$43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'High School Graphs'!$H$46:$K$46</c:f>
              <c:numCache>
                <c:formatCode>General</c:formatCode>
                <c:ptCount val="4"/>
                <c:pt idx="0">
                  <c:v>27.8</c:v>
                </c:pt>
                <c:pt idx="1">
                  <c:v>25.3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BD5-4E92-A1B9-8458BDFE08CD}"/>
            </c:ext>
          </c:extLst>
        </c:ser>
        <c:ser>
          <c:idx val="3"/>
          <c:order val="3"/>
          <c:tx>
            <c:strRef>
              <c:f>'High School Graphs'!$G$47</c:f>
              <c:strCache>
                <c:ptCount val="1"/>
                <c:pt idx="0">
                  <c:v>NM YRRS: Painkiller to get high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5.3417332619070335E-2"/>
                  <c:y val="-5.00264542031060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BD5-4E92-A1B9-8458BDFE08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'High School Graphs'!$H$43:$K$43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'High School Graphs'!$H$47:$K$47</c:f>
              <c:numCache>
                <c:formatCode>0.0</c:formatCode>
                <c:ptCount val="4"/>
                <c:pt idx="0">
                  <c:v>8.5</c:v>
                </c:pt>
                <c:pt idx="1">
                  <c:v>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BD5-4E92-A1B9-8458BDFE08C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5764272"/>
        <c:axId val="165764664"/>
      </c:lineChart>
      <c:catAx>
        <c:axId val="1657642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 data were collected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764664"/>
        <c:crosses val="autoZero"/>
        <c:auto val="1"/>
        <c:lblAlgn val="ctr"/>
        <c:lblOffset val="100"/>
        <c:noMultiLvlLbl val="0"/>
      </c:catAx>
      <c:valAx>
        <c:axId val="165764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764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2825896762905"/>
          <c:y val="2.7777783301078364E-2"/>
          <c:w val="0.85979396325459323"/>
          <c:h val="0.68541531166295067"/>
        </c:manualLayout>
      </c:layout>
      <c:lineChart>
        <c:grouping val="standard"/>
        <c:varyColors val="0"/>
        <c:ser>
          <c:idx val="0"/>
          <c:order val="0"/>
          <c:tx>
            <c:strRef>
              <c:f>'High School Graphs'!$G$57</c:f>
              <c:strCache>
                <c:ptCount val="1"/>
                <c:pt idx="0">
                  <c:v>Annual SFS: Rode with drunk driver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2986220472440946E-2"/>
                  <c:y val="-5.16622361946464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1E-40CE-8F68-6DB0E8C351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'High School Graphs'!$H$56:$K$56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'High School Graphs'!$H$57:$K$57</c:f>
              <c:numCache>
                <c:formatCode>General</c:formatCode>
                <c:ptCount val="4"/>
                <c:pt idx="1">
                  <c:v>27.8</c:v>
                </c:pt>
                <c:pt idx="2">
                  <c:v>18.100000000000001</c:v>
                </c:pt>
                <c:pt idx="3">
                  <c:v>16.399999999999999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1E-40CE-8F68-6DB0E8C35116}"/>
            </c:ext>
          </c:extLst>
        </c:ser>
        <c:ser>
          <c:idx val="1"/>
          <c:order val="1"/>
          <c:tx>
            <c:strRef>
              <c:f>'High School Graphs'!$G$58</c:f>
              <c:strCache>
                <c:ptCount val="1"/>
                <c:pt idx="0">
                  <c:v>Annual SFS: Drink and drive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3875109361329939E-2"/>
                  <c:y val="3.706620005832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1E-40CE-8F68-6DB0E8C351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'High School Graphs'!$H$56:$K$56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'High School Graphs'!$H$58:$K$58</c:f>
              <c:numCache>
                <c:formatCode>0.0</c:formatCode>
                <c:ptCount val="4"/>
                <c:pt idx="1">
                  <c:v>7</c:v>
                </c:pt>
                <c:pt idx="2">
                  <c:v>5.7</c:v>
                </c:pt>
                <c:pt idx="3" formatCode="General">
                  <c:v>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21E-40CE-8F68-6DB0E8C35116}"/>
            </c:ext>
          </c:extLst>
        </c:ser>
        <c:ser>
          <c:idx val="2"/>
          <c:order val="2"/>
          <c:tx>
            <c:strRef>
              <c:f>'High School Graphs'!$G$59</c:f>
              <c:strCache>
                <c:ptCount val="1"/>
                <c:pt idx="0">
                  <c:v>NM YRRS: Rode with drunk driver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5763998250218721E-2"/>
                  <c:y val="-5.00264334437424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1E-40CE-8F68-6DB0E8C351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'High School Graphs'!$H$56:$K$56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'High School Graphs'!$H$59:$K$59</c:f>
              <c:numCache>
                <c:formatCode>General</c:formatCode>
                <c:ptCount val="4"/>
                <c:pt idx="0">
                  <c:v>22.5</c:v>
                </c:pt>
                <c:pt idx="1">
                  <c:v>19.7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21E-40CE-8F68-6DB0E8C35116}"/>
            </c:ext>
          </c:extLst>
        </c:ser>
        <c:ser>
          <c:idx val="3"/>
          <c:order val="3"/>
          <c:tx>
            <c:strRef>
              <c:f>'High School Graphs'!$G$60</c:f>
              <c:strCache>
                <c:ptCount val="1"/>
                <c:pt idx="0">
                  <c:v>NM YRRS: Drink and Drive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5.3319553805774383E-2"/>
                  <c:y val="-4.48051449709137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1E-40CE-8F68-6DB0E8C351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'High School Graphs'!$H$56:$K$56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'High School Graphs'!$H$60:$K$60</c:f>
              <c:numCache>
                <c:formatCode>0.0</c:formatCode>
                <c:ptCount val="4"/>
                <c:pt idx="0">
                  <c:v>8.9</c:v>
                </c:pt>
                <c:pt idx="1">
                  <c:v>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21E-40CE-8F68-6DB0E8C3511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5765448"/>
        <c:axId val="165765840"/>
      </c:lineChart>
      <c:catAx>
        <c:axId val="1657654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 data were collected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765840"/>
        <c:crosses val="autoZero"/>
        <c:auto val="1"/>
        <c:lblAlgn val="ctr"/>
        <c:lblOffset val="100"/>
        <c:noMultiLvlLbl val="0"/>
      </c:catAx>
      <c:valAx>
        <c:axId val="165765840"/>
        <c:scaling>
          <c:orientation val="minMax"/>
          <c:max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2.361111111111111E-2"/>
              <c:y val="0.335813715066753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765448"/>
        <c:crosses val="autoZero"/>
        <c:crossBetween val="between"/>
        <c:majorUnit val="7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846566054243221E-2"/>
          <c:y val="0.86553365655246495"/>
          <c:w val="0.9474179790026247"/>
          <c:h val="0.121840078310681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30227471566054"/>
          <c:y val="3.6150546480197436E-2"/>
          <c:w val="0.87241994750656171"/>
          <c:h val="0.79862694402005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'2017 demo'!$B$28</c:f>
              <c:strCache>
                <c:ptCount val="1"/>
                <c:pt idx="0">
                  <c:v>Actual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'2017 demo'!$A$29:$A$31</c:f>
              <c:strCache>
                <c:ptCount val="3"/>
                <c:pt idx="0">
                  <c:v>Less than 1 year  (n=503)</c:v>
                </c:pt>
                <c:pt idx="1">
                  <c:v>1 to 5 years (n=1,260)</c:v>
                </c:pt>
                <c:pt idx="2">
                  <c:v>More than 5 years (n=8,876)</c:v>
                </c:pt>
              </c:strCache>
            </c:strRef>
          </c:cat>
          <c:val>
            <c:numRef>
              <c:f>'2017 demo'!$B$29:$B$31</c:f>
              <c:numCache>
                <c:formatCode>0.0</c:formatCode>
                <c:ptCount val="3"/>
                <c:pt idx="0">
                  <c:v>4.7</c:v>
                </c:pt>
                <c:pt idx="1">
                  <c:v>11.8</c:v>
                </c:pt>
                <c:pt idx="2">
                  <c:v>83.4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C0-43F7-9681-DE9505492185}"/>
            </c:ext>
          </c:extLst>
        </c:ser>
        <c:ser>
          <c:idx val="1"/>
          <c:order val="1"/>
          <c:tx>
            <c:strRef>
              <c:f>'2017 demo'!$C$28</c:f>
              <c:strCache>
                <c:ptCount val="1"/>
                <c:pt idx="0">
                  <c:v>Weighted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'2017 demo'!$A$29:$A$31</c:f>
              <c:strCache>
                <c:ptCount val="3"/>
                <c:pt idx="0">
                  <c:v>Less than 1 year  (n=503)</c:v>
                </c:pt>
                <c:pt idx="1">
                  <c:v>1 to 5 years (n=1,260)</c:v>
                </c:pt>
                <c:pt idx="2">
                  <c:v>More than 5 years (n=8,876)</c:v>
                </c:pt>
              </c:strCache>
            </c:strRef>
          </c:cat>
          <c:val>
            <c:numRef>
              <c:f>'2017 demo'!$C$29:$C$31</c:f>
              <c:numCache>
                <c:formatCode>General</c:formatCode>
                <c:ptCount val="3"/>
                <c:pt idx="0" formatCode="0.0">
                  <c:v>4.8</c:v>
                </c:pt>
                <c:pt idx="1">
                  <c:v>11.5</c:v>
                </c:pt>
                <c:pt idx="2">
                  <c:v>83.7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C0-43F7-9681-DE95054921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4103448"/>
        <c:axId val="164103056"/>
      </c:barChart>
      <c:catAx>
        <c:axId val="164103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103056"/>
        <c:crosses val="autoZero"/>
        <c:auto val="1"/>
        <c:lblAlgn val="ctr"/>
        <c:lblOffset val="100"/>
        <c:noMultiLvlLbl val="0"/>
      </c:catAx>
      <c:valAx>
        <c:axId val="164103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103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198333903914184"/>
          <c:y val="3.8223425196850395E-2"/>
          <c:w val="0.31907665753737302"/>
          <c:h val="5.99908605174353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'alc-whole sample'!$B$2</c:f>
              <c:strCache>
                <c:ptCount val="1"/>
                <c:pt idx="0">
                  <c:v>Whole sample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525284363671737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8F-429D-A27C-12FDCE8159D5}"/>
                </c:ext>
              </c:extLst>
            </c:dLbl>
            <c:dLbl>
              <c:idx val="1"/>
              <c:layout>
                <c:manualLayout>
                  <c:x val="-1.3050568727343476E-2"/>
                  <c:y val="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8F-429D-A27C-12FDCE8159D5}"/>
                </c:ext>
              </c:extLst>
            </c:dLbl>
            <c:dLbl>
              <c:idx val="2"/>
              <c:layout>
                <c:manualLayout>
                  <c:x val="-8.7003791515623177E-3"/>
                  <c:y val="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8F-429D-A27C-12FDCE8159D5}"/>
                </c:ext>
              </c:extLst>
            </c:dLbl>
            <c:dLbl>
              <c:idx val="3"/>
              <c:layout>
                <c:manualLayout>
                  <c:x val="-6.5252843636717378E-3"/>
                  <c:y val="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8F-429D-A27C-12FDCE8159D5}"/>
                </c:ext>
              </c:extLst>
            </c:dLbl>
            <c:dLbl>
              <c:idx val="4"/>
              <c:layout>
                <c:manualLayout>
                  <c:x val="-1.3050568727343476E-2"/>
                  <c:y val="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8F-429D-A27C-12FDCE8159D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'alc-whole sample'!$A$3:$A$7</c:f>
              <c:strCache>
                <c:ptCount val="5"/>
                <c:pt idx="0">
                  <c:v>Past 30-day alcohol use***</c:v>
                </c:pt>
                <c:pt idx="1">
                  <c:v>Past 30-day binge drinking***</c:v>
                </c:pt>
                <c:pt idx="2">
                  <c:v>Past 30-day drinking and driving***</c:v>
                </c:pt>
                <c:pt idx="3">
                  <c:v>Past 30-day binge drinking and driving***</c:v>
                </c:pt>
                <c:pt idx="4">
                  <c:v>Past year purchased alcohol for someone under 21***</c:v>
                </c:pt>
              </c:strCache>
            </c:strRef>
          </c:cat>
          <c:val>
            <c:numRef>
              <c:f>'alc-whole sample'!$B$3:$B$7</c:f>
              <c:numCache>
                <c:formatCode>0.0</c:formatCode>
                <c:ptCount val="5"/>
                <c:pt idx="0">
                  <c:v>47.6</c:v>
                </c:pt>
                <c:pt idx="1">
                  <c:v>16.3</c:v>
                </c:pt>
                <c:pt idx="2">
                  <c:v>3.5</c:v>
                </c:pt>
                <c:pt idx="3">
                  <c:v>2.8</c:v>
                </c:pt>
                <c:pt idx="4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D8F-429D-A27C-12FDCE8159D5}"/>
            </c:ext>
          </c:extLst>
        </c:ser>
        <c:ser>
          <c:idx val="1"/>
          <c:order val="1"/>
          <c:tx>
            <c:strRef>
              <c:f>'alc-whole sample'!$C$2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'alc-whole sample'!$A$3:$A$7</c:f>
              <c:strCache>
                <c:ptCount val="5"/>
                <c:pt idx="0">
                  <c:v>Past 30-day alcohol use***</c:v>
                </c:pt>
                <c:pt idx="1">
                  <c:v>Past 30-day binge drinking***</c:v>
                </c:pt>
                <c:pt idx="2">
                  <c:v>Past 30-day drinking and driving***</c:v>
                </c:pt>
                <c:pt idx="3">
                  <c:v>Past 30-day binge drinking and driving***</c:v>
                </c:pt>
                <c:pt idx="4">
                  <c:v>Past year purchased alcohol for someone under 21***</c:v>
                </c:pt>
              </c:strCache>
            </c:strRef>
          </c:cat>
          <c:val>
            <c:numRef>
              <c:f>'alc-whole sample'!$C$3:$C$7</c:f>
              <c:numCache>
                <c:formatCode>0.0</c:formatCode>
                <c:ptCount val="5"/>
                <c:pt idx="0">
                  <c:v>52.5</c:v>
                </c:pt>
                <c:pt idx="1">
                  <c:v>20.2</c:v>
                </c:pt>
                <c:pt idx="2">
                  <c:v>4.3</c:v>
                </c:pt>
                <c:pt idx="3">
                  <c:v>3.7</c:v>
                </c:pt>
                <c:pt idx="4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D8F-429D-A27C-12FDCE8159D5}"/>
            </c:ext>
          </c:extLst>
        </c:ser>
        <c:ser>
          <c:idx val="2"/>
          <c:order val="2"/>
          <c:tx>
            <c:strRef>
              <c:f>'alc-whole sample'!$D$2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05056872734347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D8F-429D-A27C-12FDCE8159D5}"/>
                </c:ext>
              </c:extLst>
            </c:dLbl>
            <c:dLbl>
              <c:idx val="1"/>
              <c:layout>
                <c:manualLayout>
                  <c:x val="1.522566351523405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D8F-429D-A27C-12FDCE8159D5}"/>
                </c:ext>
              </c:extLst>
            </c:dLbl>
            <c:dLbl>
              <c:idx val="2"/>
              <c:layout>
                <c:manualLayout>
                  <c:x val="1.3050568727343476E-2"/>
                  <c:y val="-9.25925925925925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D8F-429D-A27C-12FDCE8159D5}"/>
                </c:ext>
              </c:extLst>
            </c:dLbl>
            <c:dLbl>
              <c:idx val="3"/>
              <c:layout>
                <c:manualLayout>
                  <c:x val="1.3050568727343476E-2"/>
                  <c:y val="9.25925925925925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D8F-429D-A27C-12FDCE8159D5}"/>
                </c:ext>
              </c:extLst>
            </c:dLbl>
            <c:dLbl>
              <c:idx val="4"/>
              <c:layout>
                <c:manualLayout>
                  <c:x val="1.3050568727343476E-2"/>
                  <c:y val="8.487556272013328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D8F-429D-A27C-12FDCE8159D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'alc-whole sample'!$A$3:$A$7</c:f>
              <c:strCache>
                <c:ptCount val="5"/>
                <c:pt idx="0">
                  <c:v>Past 30-day alcohol use***</c:v>
                </c:pt>
                <c:pt idx="1">
                  <c:v>Past 30-day binge drinking***</c:v>
                </c:pt>
                <c:pt idx="2">
                  <c:v>Past 30-day drinking and driving***</c:v>
                </c:pt>
                <c:pt idx="3">
                  <c:v>Past 30-day binge drinking and driving***</c:v>
                </c:pt>
                <c:pt idx="4">
                  <c:v>Past year purchased alcohol for someone under 21***</c:v>
                </c:pt>
              </c:strCache>
            </c:strRef>
          </c:cat>
          <c:val>
            <c:numRef>
              <c:f>'alc-whole sample'!$D$3:$D$7</c:f>
              <c:numCache>
                <c:formatCode>0.0</c:formatCode>
                <c:ptCount val="5"/>
                <c:pt idx="0">
                  <c:v>43.2</c:v>
                </c:pt>
                <c:pt idx="1">
                  <c:v>12.5</c:v>
                </c:pt>
                <c:pt idx="2">
                  <c:v>2.6</c:v>
                </c:pt>
                <c:pt idx="3">
                  <c:v>1.6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D8F-429D-A27C-12FDCE8159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77818256"/>
        <c:axId val="377818648"/>
      </c:barChart>
      <c:catAx>
        <c:axId val="377818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7818648"/>
        <c:crosses val="autoZero"/>
        <c:auto val="1"/>
        <c:lblAlgn val="ctr"/>
        <c:lblOffset val="100"/>
        <c:noMultiLvlLbl val="0"/>
      </c:catAx>
      <c:valAx>
        <c:axId val="3778186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Weighted Percent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37781825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34262904636921"/>
          <c:y val="1.7050710465057295E-2"/>
          <c:w val="0.87565737095363083"/>
          <c:h val="0.693627872328233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race!$B$2</c:f>
              <c:strCache>
                <c:ptCount val="1"/>
                <c:pt idx="0">
                  <c:v>Non-Hispanic White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1857919735309198E-3"/>
                  <c:y val="1.3888888888888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E0-4E6D-828A-3ACC6C511759}"/>
                </c:ext>
              </c:extLst>
            </c:dLbl>
            <c:dLbl>
              <c:idx val="1"/>
              <c:layout>
                <c:manualLayout>
                  <c:x val="-5.4758311461067348E-3"/>
                  <c:y val="-1.22672676039494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881999125109365E-2"/>
                      <c:h val="7.95386502496846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BE0-4E6D-828A-3ACC6C511759}"/>
                </c:ext>
              </c:extLst>
            </c:dLbl>
            <c:dLbl>
              <c:idx val="2"/>
              <c:layout>
                <c:manualLayout>
                  <c:x val="-1.9672127761778277E-2"/>
                  <c:y val="2.77777777777777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E0-4E6D-828A-3ACC6C511759}"/>
                </c:ext>
              </c:extLst>
            </c:dLbl>
            <c:dLbl>
              <c:idx val="3"/>
              <c:layout>
                <c:manualLayout>
                  <c:x val="-1.0929131977258814E-2"/>
                  <c:y val="2.31481481481481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E0-4E6D-828A-3ACC6C511759}"/>
                </c:ext>
              </c:extLst>
            </c:dLbl>
            <c:dLbl>
              <c:idx val="4"/>
              <c:layout>
                <c:manualLayout>
                  <c:x val="-1.3114751841185518E-2"/>
                  <c:y val="2.31477836103819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E0-4E6D-828A-3ACC6C51175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race!$A$3:$A$7</c:f>
              <c:strCache>
                <c:ptCount val="5"/>
                <c:pt idx="0">
                  <c:v>Past 30-day alcohol use</c:v>
                </c:pt>
                <c:pt idx="1">
                  <c:v>Past 30-day binge drinking</c:v>
                </c:pt>
                <c:pt idx="2">
                  <c:v>Past 30-day drinking and driving</c:v>
                </c:pt>
                <c:pt idx="3">
                  <c:v>Past 30-day binge drinking and driving</c:v>
                </c:pt>
                <c:pt idx="4">
                  <c:v>Past year purchased alcohol for someone under 21</c:v>
                </c:pt>
              </c:strCache>
            </c:strRef>
          </c:cat>
          <c:val>
            <c:numRef>
              <c:f>race!$B$3:$B$7</c:f>
              <c:numCache>
                <c:formatCode>0.0</c:formatCode>
                <c:ptCount val="5"/>
                <c:pt idx="0">
                  <c:v>51</c:v>
                </c:pt>
                <c:pt idx="1">
                  <c:v>12.7</c:v>
                </c:pt>
                <c:pt idx="2">
                  <c:v>2.8</c:v>
                </c:pt>
                <c:pt idx="3">
                  <c:v>2</c:v>
                </c:pt>
                <c:pt idx="4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BE0-4E6D-828A-3ACC6C511759}"/>
            </c:ext>
          </c:extLst>
        </c:ser>
        <c:ser>
          <c:idx val="1"/>
          <c:order val="1"/>
          <c:tx>
            <c:strRef>
              <c:f>race!$C$2</c:f>
              <c:strCache>
                <c:ptCount val="1"/>
                <c:pt idx="0">
                  <c:v>Hispanic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4949759720401923E-3"/>
                  <c:y val="2.0481314106916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BE0-4E6D-828A-3ACC6C511759}"/>
                </c:ext>
              </c:extLst>
            </c:dLbl>
            <c:dLbl>
              <c:idx val="2"/>
              <c:layout>
                <c:manualLayout>
                  <c:x val="-6.557375920592759E-3"/>
                  <c:y val="1.3888888888888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BE0-4E6D-828A-3ACC6C511759}"/>
                </c:ext>
              </c:extLst>
            </c:dLbl>
            <c:dLbl>
              <c:idx val="3"/>
              <c:layout>
                <c:manualLayout>
                  <c:x val="-1.0928959867654599E-2"/>
                  <c:y val="1.38888888888889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BE0-4E6D-828A-3ACC6C511759}"/>
                </c:ext>
              </c:extLst>
            </c:dLbl>
            <c:dLbl>
              <c:idx val="4"/>
              <c:layout>
                <c:manualLayout>
                  <c:x val="-4.3715839470618396E-3"/>
                  <c:y val="4.62962962962954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BE0-4E6D-828A-3ACC6C51175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race!$A$3:$A$7</c:f>
              <c:strCache>
                <c:ptCount val="5"/>
                <c:pt idx="0">
                  <c:v>Past 30-day alcohol use</c:v>
                </c:pt>
                <c:pt idx="1">
                  <c:v>Past 30-day binge drinking</c:v>
                </c:pt>
                <c:pt idx="2">
                  <c:v>Past 30-day drinking and driving</c:v>
                </c:pt>
                <c:pt idx="3">
                  <c:v>Past 30-day binge drinking and driving</c:v>
                </c:pt>
                <c:pt idx="4">
                  <c:v>Past year purchased alcohol for someone under 21</c:v>
                </c:pt>
              </c:strCache>
            </c:strRef>
          </c:cat>
          <c:val>
            <c:numRef>
              <c:f>race!$C$3:$C$7</c:f>
              <c:numCache>
                <c:formatCode>0.0</c:formatCode>
                <c:ptCount val="5"/>
                <c:pt idx="0">
                  <c:v>46.9</c:v>
                </c:pt>
                <c:pt idx="1">
                  <c:v>19.600000000000001</c:v>
                </c:pt>
                <c:pt idx="2">
                  <c:v>3.9</c:v>
                </c:pt>
                <c:pt idx="3">
                  <c:v>3.1</c:v>
                </c:pt>
                <c:pt idx="4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BE0-4E6D-828A-3ACC6C511759}"/>
            </c:ext>
          </c:extLst>
        </c:ser>
        <c:ser>
          <c:idx val="2"/>
          <c:order val="2"/>
          <c:tx>
            <c:strRef>
              <c:f>race!$D$2</c:f>
              <c:strCache>
                <c:ptCount val="1"/>
                <c:pt idx="0">
                  <c:v>Native American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0"/>
                  <c:y val="-1.85185185185185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BE0-4E6D-828A-3ACC6C51175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race!$A$3:$A$7</c:f>
              <c:strCache>
                <c:ptCount val="5"/>
                <c:pt idx="0">
                  <c:v>Past 30-day alcohol use</c:v>
                </c:pt>
                <c:pt idx="1">
                  <c:v>Past 30-day binge drinking</c:v>
                </c:pt>
                <c:pt idx="2">
                  <c:v>Past 30-day drinking and driving</c:v>
                </c:pt>
                <c:pt idx="3">
                  <c:v>Past 30-day binge drinking and driving</c:v>
                </c:pt>
                <c:pt idx="4">
                  <c:v>Past year purchased alcohol for someone under 21</c:v>
                </c:pt>
              </c:strCache>
            </c:strRef>
          </c:cat>
          <c:val>
            <c:numRef>
              <c:f>race!$D$3:$D$7</c:f>
              <c:numCache>
                <c:formatCode>0.0</c:formatCode>
                <c:ptCount val="5"/>
                <c:pt idx="0">
                  <c:v>34.9</c:v>
                </c:pt>
                <c:pt idx="1">
                  <c:v>18.100000000000001</c:v>
                </c:pt>
                <c:pt idx="2">
                  <c:v>4.5</c:v>
                </c:pt>
                <c:pt idx="3">
                  <c:v>3.7</c:v>
                </c:pt>
                <c:pt idx="4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BE0-4E6D-828A-3ACC6C511759}"/>
            </c:ext>
          </c:extLst>
        </c:ser>
        <c:ser>
          <c:idx val="3"/>
          <c:order val="3"/>
          <c:tx>
            <c:strRef>
              <c:f>race!$E$2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857919735309199E-2"/>
                  <c:y val="2.77777777777777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BE0-4E6D-828A-3ACC6C511759}"/>
                </c:ext>
              </c:extLst>
            </c:dLbl>
            <c:dLbl>
              <c:idx val="1"/>
              <c:layout>
                <c:manualLayout>
                  <c:x val="3.0601087629432876E-2"/>
                  <c:y val="2.31481481481481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BE0-4E6D-828A-3ACC6C511759}"/>
                </c:ext>
              </c:extLst>
            </c:dLbl>
            <c:dLbl>
              <c:idx val="2"/>
              <c:layout>
                <c:manualLayout>
                  <c:x val="1.7486335788247358E-2"/>
                  <c:y val="1.85185185185185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BE0-4E6D-828A-3ACC6C511759}"/>
                </c:ext>
              </c:extLst>
            </c:dLbl>
            <c:dLbl>
              <c:idx val="3"/>
              <c:layout>
                <c:manualLayout>
                  <c:x val="1.311475184118551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BE0-4E6D-828A-3ACC6C511759}"/>
                </c:ext>
              </c:extLst>
            </c:dLbl>
            <c:dLbl>
              <c:idx val="4"/>
              <c:layout>
                <c:manualLayout>
                  <c:x val="2.1857919735309199E-2"/>
                  <c:y val="9.25925925925925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BE0-4E6D-828A-3ACC6C51175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race!$A$3:$A$7</c:f>
              <c:strCache>
                <c:ptCount val="5"/>
                <c:pt idx="0">
                  <c:v>Past 30-day alcohol use</c:v>
                </c:pt>
                <c:pt idx="1">
                  <c:v>Past 30-day binge drinking</c:v>
                </c:pt>
                <c:pt idx="2">
                  <c:v>Past 30-day drinking and driving</c:v>
                </c:pt>
                <c:pt idx="3">
                  <c:v>Past 30-day binge drinking and driving</c:v>
                </c:pt>
                <c:pt idx="4">
                  <c:v>Past year purchased alcohol for someone under 21</c:v>
                </c:pt>
              </c:strCache>
            </c:strRef>
          </c:cat>
          <c:val>
            <c:numRef>
              <c:f>race!$E$3:$E$7</c:f>
              <c:numCache>
                <c:formatCode>0.0</c:formatCode>
                <c:ptCount val="5"/>
                <c:pt idx="0">
                  <c:v>45.9</c:v>
                </c:pt>
                <c:pt idx="1">
                  <c:v>13.8</c:v>
                </c:pt>
                <c:pt idx="2">
                  <c:v>4</c:v>
                </c:pt>
                <c:pt idx="3">
                  <c:v>4.8</c:v>
                </c:pt>
                <c:pt idx="4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BE0-4E6D-828A-3ACC6C51175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2475672"/>
        <c:axId val="144050184"/>
      </c:barChart>
      <c:catAx>
        <c:axId val="412475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4050184"/>
        <c:crosses val="autoZero"/>
        <c:auto val="1"/>
        <c:lblAlgn val="ctr"/>
        <c:lblOffset val="100"/>
        <c:noMultiLvlLbl val="0"/>
      </c:catAx>
      <c:valAx>
        <c:axId val="1440501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Weighted Percent</a:t>
                </a:r>
              </a:p>
            </c:rich>
          </c:tx>
          <c:layout>
            <c:manualLayout>
              <c:xMode val="edge"/>
              <c:yMode val="edge"/>
              <c:x val="9.0485564304461918E-3"/>
              <c:y val="0.19106562557355211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41247567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age!$B$2</c:f>
              <c:strCache>
                <c:ptCount val="1"/>
                <c:pt idx="0">
                  <c:v>18-20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age!$A$3:$A$7</c:f>
              <c:strCache>
                <c:ptCount val="5"/>
                <c:pt idx="0">
                  <c:v>Past 30-day alcohol use</c:v>
                </c:pt>
                <c:pt idx="1">
                  <c:v>Past 30-day binge drinking</c:v>
                </c:pt>
                <c:pt idx="2">
                  <c:v>Past 30-day drinking and driving</c:v>
                </c:pt>
                <c:pt idx="3">
                  <c:v>Past 30-day binge drinking and driving</c:v>
                </c:pt>
                <c:pt idx="4">
                  <c:v>Past year purchased alcohol for someone under 21</c:v>
                </c:pt>
              </c:strCache>
            </c:strRef>
          </c:cat>
          <c:val>
            <c:numRef>
              <c:f>age!$B$3:$B$7</c:f>
              <c:numCache>
                <c:formatCode>0.0</c:formatCode>
                <c:ptCount val="5"/>
                <c:pt idx="0">
                  <c:v>39.700000000000003</c:v>
                </c:pt>
                <c:pt idx="1">
                  <c:v>18.100000000000001</c:v>
                </c:pt>
                <c:pt idx="2">
                  <c:v>4.4000000000000004</c:v>
                </c:pt>
                <c:pt idx="3">
                  <c:v>4.3</c:v>
                </c:pt>
                <c:pt idx="4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D0-4343-94F3-F1C796FB6138}"/>
            </c:ext>
          </c:extLst>
        </c:ser>
        <c:ser>
          <c:idx val="1"/>
          <c:order val="1"/>
          <c:tx>
            <c:strRef>
              <c:f>age!$C$2</c:f>
              <c:strCache>
                <c:ptCount val="1"/>
                <c:pt idx="0">
                  <c:v>21-25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age!$A$3:$A$7</c:f>
              <c:strCache>
                <c:ptCount val="5"/>
                <c:pt idx="0">
                  <c:v>Past 30-day alcohol use</c:v>
                </c:pt>
                <c:pt idx="1">
                  <c:v>Past 30-day binge drinking</c:v>
                </c:pt>
                <c:pt idx="2">
                  <c:v>Past 30-day drinking and driving</c:v>
                </c:pt>
                <c:pt idx="3">
                  <c:v>Past 30-day binge drinking and driving</c:v>
                </c:pt>
                <c:pt idx="4">
                  <c:v>Past year purchased alcohol for someone under 21</c:v>
                </c:pt>
              </c:strCache>
            </c:strRef>
          </c:cat>
          <c:val>
            <c:numRef>
              <c:f>age!$C$3:$C$7</c:f>
              <c:numCache>
                <c:formatCode>0.0</c:formatCode>
                <c:ptCount val="5"/>
                <c:pt idx="0">
                  <c:v>62.6</c:v>
                </c:pt>
                <c:pt idx="1">
                  <c:v>30.3</c:v>
                </c:pt>
                <c:pt idx="2">
                  <c:v>8.4</c:v>
                </c:pt>
                <c:pt idx="3">
                  <c:v>6.9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D0-4343-94F3-F1C796FB6138}"/>
            </c:ext>
          </c:extLst>
        </c:ser>
        <c:ser>
          <c:idx val="2"/>
          <c:order val="2"/>
          <c:tx>
            <c:strRef>
              <c:f>age!$D$2</c:f>
              <c:strCache>
                <c:ptCount val="1"/>
                <c:pt idx="0">
                  <c:v>26-30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age!$A$3:$A$7</c:f>
              <c:strCache>
                <c:ptCount val="5"/>
                <c:pt idx="0">
                  <c:v>Past 30-day alcohol use</c:v>
                </c:pt>
                <c:pt idx="1">
                  <c:v>Past 30-day binge drinking</c:v>
                </c:pt>
                <c:pt idx="2">
                  <c:v>Past 30-day drinking and driving</c:v>
                </c:pt>
                <c:pt idx="3">
                  <c:v>Past 30-day binge drinking and driving</c:v>
                </c:pt>
                <c:pt idx="4">
                  <c:v>Past year purchased alcohol for someone under 21</c:v>
                </c:pt>
              </c:strCache>
            </c:strRef>
          </c:cat>
          <c:val>
            <c:numRef>
              <c:f>age!$D$3:$D$7</c:f>
              <c:numCache>
                <c:formatCode>0.0</c:formatCode>
                <c:ptCount val="5"/>
                <c:pt idx="0">
                  <c:v>57.2</c:v>
                </c:pt>
                <c:pt idx="1">
                  <c:v>26.1</c:v>
                </c:pt>
                <c:pt idx="2">
                  <c:v>6.5</c:v>
                </c:pt>
                <c:pt idx="3">
                  <c:v>4.4000000000000004</c:v>
                </c:pt>
                <c:pt idx="4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D0-4343-94F3-F1C796FB6138}"/>
            </c:ext>
          </c:extLst>
        </c:ser>
        <c:ser>
          <c:idx val="3"/>
          <c:order val="3"/>
          <c:tx>
            <c:strRef>
              <c:f>age!$E$2</c:f>
              <c:strCache>
                <c:ptCount val="1"/>
                <c:pt idx="0">
                  <c:v>31-40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age!$A$3:$A$7</c:f>
              <c:strCache>
                <c:ptCount val="5"/>
                <c:pt idx="0">
                  <c:v>Past 30-day alcohol use</c:v>
                </c:pt>
                <c:pt idx="1">
                  <c:v>Past 30-day binge drinking</c:v>
                </c:pt>
                <c:pt idx="2">
                  <c:v>Past 30-day drinking and driving</c:v>
                </c:pt>
                <c:pt idx="3">
                  <c:v>Past 30-day binge drinking and driving</c:v>
                </c:pt>
                <c:pt idx="4">
                  <c:v>Past year purchased alcohol for someone under 21</c:v>
                </c:pt>
              </c:strCache>
            </c:strRef>
          </c:cat>
          <c:val>
            <c:numRef>
              <c:f>age!$E$3:$E$7</c:f>
              <c:numCache>
                <c:formatCode>0.0</c:formatCode>
                <c:ptCount val="5"/>
                <c:pt idx="0">
                  <c:v>54.2</c:v>
                </c:pt>
                <c:pt idx="1">
                  <c:v>22.1</c:v>
                </c:pt>
                <c:pt idx="2">
                  <c:v>4</c:v>
                </c:pt>
                <c:pt idx="3">
                  <c:v>3</c:v>
                </c:pt>
                <c:pt idx="4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D0-4343-94F3-F1C796FB6138}"/>
            </c:ext>
          </c:extLst>
        </c:ser>
        <c:ser>
          <c:idx val="4"/>
          <c:order val="4"/>
          <c:tx>
            <c:strRef>
              <c:f>age!$F$2</c:f>
              <c:strCache>
                <c:ptCount val="1"/>
                <c:pt idx="0">
                  <c:v>41-50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age!$A$3:$A$7</c:f>
              <c:strCache>
                <c:ptCount val="5"/>
                <c:pt idx="0">
                  <c:v>Past 30-day alcohol use</c:v>
                </c:pt>
                <c:pt idx="1">
                  <c:v>Past 30-day binge drinking</c:v>
                </c:pt>
                <c:pt idx="2">
                  <c:v>Past 30-day drinking and driving</c:v>
                </c:pt>
                <c:pt idx="3">
                  <c:v>Past 30-day binge drinking and driving</c:v>
                </c:pt>
                <c:pt idx="4">
                  <c:v>Past year purchased alcohol for someone under 21</c:v>
                </c:pt>
              </c:strCache>
            </c:strRef>
          </c:cat>
          <c:val>
            <c:numRef>
              <c:f>age!$F$3:$F$7</c:f>
              <c:numCache>
                <c:formatCode>0.0</c:formatCode>
                <c:ptCount val="5"/>
                <c:pt idx="0">
                  <c:v>48.6</c:v>
                </c:pt>
                <c:pt idx="1">
                  <c:v>16.399999999999999</c:v>
                </c:pt>
                <c:pt idx="2">
                  <c:v>2.7</c:v>
                </c:pt>
                <c:pt idx="3">
                  <c:v>3.1</c:v>
                </c:pt>
                <c:pt idx="4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D0-4343-94F3-F1C796FB6138}"/>
            </c:ext>
          </c:extLst>
        </c:ser>
        <c:ser>
          <c:idx val="5"/>
          <c:order val="5"/>
          <c:tx>
            <c:strRef>
              <c:f>age!$G$2</c:f>
              <c:strCache>
                <c:ptCount val="1"/>
                <c:pt idx="0">
                  <c:v>51-60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age!$A$3:$A$7</c:f>
              <c:strCache>
                <c:ptCount val="5"/>
                <c:pt idx="0">
                  <c:v>Past 30-day alcohol use</c:v>
                </c:pt>
                <c:pt idx="1">
                  <c:v>Past 30-day binge drinking</c:v>
                </c:pt>
                <c:pt idx="2">
                  <c:v>Past 30-day drinking and driving</c:v>
                </c:pt>
                <c:pt idx="3">
                  <c:v>Past 30-day binge drinking and driving</c:v>
                </c:pt>
                <c:pt idx="4">
                  <c:v>Past year purchased alcohol for someone under 21</c:v>
                </c:pt>
              </c:strCache>
            </c:strRef>
          </c:cat>
          <c:val>
            <c:numRef>
              <c:f>age!$G$3:$G$7</c:f>
              <c:numCache>
                <c:formatCode>0.0</c:formatCode>
                <c:ptCount val="5"/>
                <c:pt idx="0">
                  <c:v>44.4</c:v>
                </c:pt>
                <c:pt idx="1">
                  <c:v>13</c:v>
                </c:pt>
                <c:pt idx="2">
                  <c:v>2.1</c:v>
                </c:pt>
                <c:pt idx="3">
                  <c:v>1.7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4D0-4343-94F3-F1C796FB6138}"/>
            </c:ext>
          </c:extLst>
        </c:ser>
        <c:ser>
          <c:idx val="6"/>
          <c:order val="6"/>
          <c:tx>
            <c:strRef>
              <c:f>age!$H$2</c:f>
              <c:strCache>
                <c:ptCount val="1"/>
                <c:pt idx="0">
                  <c:v>61-70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age!$A$3:$A$7</c:f>
              <c:strCache>
                <c:ptCount val="5"/>
                <c:pt idx="0">
                  <c:v>Past 30-day alcohol use</c:v>
                </c:pt>
                <c:pt idx="1">
                  <c:v>Past 30-day binge drinking</c:v>
                </c:pt>
                <c:pt idx="2">
                  <c:v>Past 30-day drinking and driving</c:v>
                </c:pt>
                <c:pt idx="3">
                  <c:v>Past 30-day binge drinking and driving</c:v>
                </c:pt>
                <c:pt idx="4">
                  <c:v>Past year purchased alcohol for someone under 21</c:v>
                </c:pt>
              </c:strCache>
            </c:strRef>
          </c:cat>
          <c:val>
            <c:numRef>
              <c:f>age!$H$3:$H$7</c:f>
              <c:numCache>
                <c:formatCode>0.0</c:formatCode>
                <c:ptCount val="5"/>
                <c:pt idx="0">
                  <c:v>41.8</c:v>
                </c:pt>
                <c:pt idx="1">
                  <c:v>7.9</c:v>
                </c:pt>
                <c:pt idx="2">
                  <c:v>2</c:v>
                </c:pt>
                <c:pt idx="3">
                  <c:v>0.9</c:v>
                </c:pt>
                <c:pt idx="4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D0-4343-94F3-F1C796FB6138}"/>
            </c:ext>
          </c:extLst>
        </c:ser>
        <c:ser>
          <c:idx val="7"/>
          <c:order val="7"/>
          <c:tx>
            <c:strRef>
              <c:f>age!$I$2</c:f>
              <c:strCache>
                <c:ptCount val="1"/>
                <c:pt idx="0">
                  <c:v>70+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age!$A$3:$A$7</c:f>
              <c:strCache>
                <c:ptCount val="5"/>
                <c:pt idx="0">
                  <c:v>Past 30-day alcohol use</c:v>
                </c:pt>
                <c:pt idx="1">
                  <c:v>Past 30-day binge drinking</c:v>
                </c:pt>
                <c:pt idx="2">
                  <c:v>Past 30-day drinking and driving</c:v>
                </c:pt>
                <c:pt idx="3">
                  <c:v>Past 30-day binge drinking and driving</c:v>
                </c:pt>
                <c:pt idx="4">
                  <c:v>Past year purchased alcohol for someone under 21</c:v>
                </c:pt>
              </c:strCache>
            </c:strRef>
          </c:cat>
          <c:val>
            <c:numRef>
              <c:f>age!$I$3:$I$7</c:f>
              <c:numCache>
                <c:formatCode>0.0</c:formatCode>
                <c:ptCount val="5"/>
                <c:pt idx="0">
                  <c:v>34.5</c:v>
                </c:pt>
                <c:pt idx="1">
                  <c:v>5</c:v>
                </c:pt>
                <c:pt idx="2">
                  <c:v>1.3</c:v>
                </c:pt>
                <c:pt idx="3">
                  <c:v>0.7</c:v>
                </c:pt>
                <c:pt idx="4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4D0-4343-94F3-F1C796FB6138}"/>
            </c:ext>
          </c:extLst>
        </c:ser>
        <c:ser>
          <c:idx val="8"/>
          <c:order val="8"/>
          <c:tx>
            <c:strRef>
              <c:f>age!$J$2</c:f>
              <c:strCache>
                <c:ptCount val="1"/>
                <c:pt idx="0">
                  <c:v>18-25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age!$A$3:$A$7</c:f>
              <c:strCache>
                <c:ptCount val="5"/>
                <c:pt idx="0">
                  <c:v>Past 30-day alcohol use</c:v>
                </c:pt>
                <c:pt idx="1">
                  <c:v>Past 30-day binge drinking</c:v>
                </c:pt>
                <c:pt idx="2">
                  <c:v>Past 30-day drinking and driving</c:v>
                </c:pt>
                <c:pt idx="3">
                  <c:v>Past 30-day binge drinking and driving</c:v>
                </c:pt>
                <c:pt idx="4">
                  <c:v>Past year purchased alcohol for someone under 21</c:v>
                </c:pt>
              </c:strCache>
            </c:strRef>
          </c:cat>
          <c:val>
            <c:numRef>
              <c:f>age!$J$3:$J$7</c:f>
              <c:numCache>
                <c:formatCode>0.0</c:formatCode>
                <c:ptCount val="5"/>
                <c:pt idx="0">
                  <c:v>54.1</c:v>
                </c:pt>
                <c:pt idx="1">
                  <c:v>25.7</c:v>
                </c:pt>
                <c:pt idx="2">
                  <c:v>6.9</c:v>
                </c:pt>
                <c:pt idx="3">
                  <c:v>6</c:v>
                </c:pt>
                <c:pt idx="4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4D0-4343-94F3-F1C796FB61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2474496"/>
        <c:axId val="412474888"/>
      </c:barChart>
      <c:catAx>
        <c:axId val="41247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474888"/>
        <c:crosses val="autoZero"/>
        <c:auto val="1"/>
        <c:lblAlgn val="ctr"/>
        <c:lblOffset val="100"/>
        <c:noMultiLvlLbl val="0"/>
      </c:catAx>
      <c:valAx>
        <c:axId val="412474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Weighted 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474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"/>
          <c:y val="1.909667541557301E-2"/>
          <c:w val="0.9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C6D03-F542-41BC-9F40-4340495DE36E}" type="datetimeFigureOut">
              <a:rPr lang="en-US" smtClean="0"/>
              <a:t>8/26/2017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4C52B-62D2-46CC-84E9-8A72CC5F3B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61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estimates of</a:t>
            </a:r>
            <a:r>
              <a:rPr lang="en-US" baseline="0" dirty="0"/>
              <a:t> demographics and substance use are </a:t>
            </a:r>
            <a:r>
              <a:rPr lang="en-US" dirty="0"/>
              <a:t>Weighted Estimates</a:t>
            </a:r>
            <a:r>
              <a:rPr lang="en-US" baseline="0" dirty="0"/>
              <a:t> -  to match NM age, gender, and race/ethnic distribution in the state</a:t>
            </a:r>
          </a:p>
          <a:p>
            <a:endParaRPr lang="en-US" baseline="0" dirty="0"/>
          </a:p>
          <a:p>
            <a:r>
              <a:rPr lang="en-US" baseline="0" dirty="0"/>
              <a:t>Male/female is 50/50 when the data are weighted.  Otherwise, about 40/60.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4C52B-62D2-46CC-84E9-8A72CC5F3BA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442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4C52B-62D2-46CC-84E9-8A72CC5F3BAC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358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4C52B-62D2-46CC-84E9-8A72CC5F3BAC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355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4C52B-62D2-46CC-84E9-8A72CC5F3BAC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338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4C52B-62D2-46CC-84E9-8A72CC5F3BAC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137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4C52B-62D2-46CC-84E9-8A72CC5F3BAC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992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4C52B-62D2-46CC-84E9-8A72CC5F3BAC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13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4C52B-62D2-46CC-84E9-8A72CC5F3BAC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50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4C52B-62D2-46CC-84E9-8A72CC5F3BAC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850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4C52B-62D2-46CC-84E9-8A72CC5F3BAC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197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4C52B-62D2-46CC-84E9-8A72CC5F3BAC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71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4C52B-62D2-46CC-84E9-8A72CC5F3BA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04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Census – age break down is different</a:t>
            </a:r>
          </a:p>
          <a:p>
            <a:r>
              <a:rPr lang="en-US" dirty="0"/>
              <a:t>We have more educated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4C52B-62D2-46CC-84E9-8A72CC5F3BA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223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4C52B-62D2-46CC-84E9-8A72CC5F3BA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204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4C52B-62D2-46CC-84E9-8A72CC5F3BA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265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4C52B-62D2-46CC-84E9-8A72CC5F3BA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610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4C52B-62D2-46CC-84E9-8A72CC5F3BA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618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4C52B-62D2-46CC-84E9-8A72CC5F3BA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176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4C52B-62D2-46CC-84E9-8A72CC5F3BAC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023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3951B5DD-2275-4B7A-A458-3D6D243733E5}" type="datetimeFigureOut">
              <a:rPr lang="en-US" smtClean="0"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F43B39A-9D10-43B2-9B1A-FA3D6A1B09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8545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B5DD-2275-4B7A-A458-3D6D243733E5}" type="datetimeFigureOut">
              <a:rPr lang="en-US" smtClean="0"/>
              <a:t>8/26/2017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3B39A-9D10-43B2-9B1A-FA3D6A1B09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8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951B5DD-2275-4B7A-A458-3D6D243733E5}" type="datetimeFigureOut">
              <a:rPr lang="en-US" smtClean="0"/>
              <a:t>8/26/2017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F43B39A-9D10-43B2-9B1A-FA3D6A1B09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04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951B5DD-2275-4B7A-A458-3D6D243733E5}" type="datetimeFigureOut">
              <a:rPr lang="en-US" smtClean="0"/>
              <a:t>8/26/2017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F43B39A-9D10-43B2-9B1A-FA3D6A1B090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0611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951B5DD-2275-4B7A-A458-3D6D243733E5}" type="datetimeFigureOut">
              <a:rPr lang="en-US" smtClean="0"/>
              <a:t>8/26/2017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F43B39A-9D10-43B2-9B1A-FA3D6A1B09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239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B5DD-2275-4B7A-A458-3D6D243733E5}" type="datetimeFigureOut">
              <a:rPr lang="en-US" smtClean="0"/>
              <a:t>8/26/2017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3B39A-9D10-43B2-9B1A-FA3D6A1B09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284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B5DD-2275-4B7A-A458-3D6D243733E5}" type="datetimeFigureOut">
              <a:rPr lang="en-US" smtClean="0"/>
              <a:t>8/26/2017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3B39A-9D10-43B2-9B1A-FA3D6A1B09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10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B5DD-2275-4B7A-A458-3D6D243733E5}" type="datetimeFigureOut">
              <a:rPr lang="en-US" smtClean="0"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3B39A-9D10-43B2-9B1A-FA3D6A1B09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575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951B5DD-2275-4B7A-A458-3D6D243733E5}" type="datetimeFigureOut">
              <a:rPr lang="en-US" smtClean="0"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F43B39A-9D10-43B2-9B1A-FA3D6A1B09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7772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B5DD-2275-4B7A-A458-3D6D243733E5}" type="datetimeFigureOut">
              <a:rPr lang="en-US" smtClean="0"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3B39A-9D10-43B2-9B1A-FA3D6A1B09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67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951B5DD-2275-4B7A-A458-3D6D243733E5}" type="datetimeFigureOut">
              <a:rPr lang="en-US" smtClean="0"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F43B39A-9D10-43B2-9B1A-FA3D6A1B09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25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B5DD-2275-4B7A-A458-3D6D243733E5}" type="datetimeFigureOut">
              <a:rPr lang="en-US" smtClean="0"/>
              <a:t>8/26/2017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3B39A-9D10-43B2-9B1A-FA3D6A1B09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571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B5DD-2275-4B7A-A458-3D6D243733E5}" type="datetimeFigureOut">
              <a:rPr lang="en-US" smtClean="0"/>
              <a:t>8/26/2017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3B39A-9D10-43B2-9B1A-FA3D6A1B09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439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B5DD-2275-4B7A-A458-3D6D243733E5}" type="datetimeFigureOut">
              <a:rPr lang="en-US" smtClean="0"/>
              <a:t>8/26/2017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3B39A-9D10-43B2-9B1A-FA3D6A1B09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61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B5DD-2275-4B7A-A458-3D6D243733E5}" type="datetimeFigureOut">
              <a:rPr lang="en-US" smtClean="0"/>
              <a:t>8/26/2017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3B39A-9D10-43B2-9B1A-FA3D6A1B09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369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B5DD-2275-4B7A-A458-3D6D243733E5}" type="datetimeFigureOut">
              <a:rPr lang="en-US" smtClean="0"/>
              <a:t>8/26/2017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3B39A-9D10-43B2-9B1A-FA3D6A1B09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6555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B5DD-2275-4B7A-A458-3D6D243733E5}" type="datetimeFigureOut">
              <a:rPr lang="en-US" smtClean="0"/>
              <a:t>8/26/2017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3B39A-9D10-43B2-9B1A-FA3D6A1B09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59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1B5DD-2275-4B7A-A458-3D6D243733E5}" type="datetimeFigureOut">
              <a:rPr lang="en-US" smtClean="0"/>
              <a:t>8/26/2017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3B39A-9D10-43B2-9B1A-FA3D6A1B09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41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waller@pire.org" TargetMode="External"/><Relationship Id="rId2" Type="http://schemas.openxmlformats.org/officeDocument/2006/relationships/hyperlink" Target="http://www.pir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lopez@pire.org" TargetMode="External"/><Relationship Id="rId5" Type="http://schemas.openxmlformats.org/officeDocument/2006/relationships/hyperlink" Target="mailto:lzhang@pire.org" TargetMode="External"/><Relationship Id="rId4" Type="http://schemas.openxmlformats.org/officeDocument/2006/relationships/hyperlink" Target="mailto:Lilliott@pire.or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mprevention.org/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600" y="76200"/>
            <a:ext cx="4343400" cy="3349641"/>
          </a:xfrm>
        </p:spPr>
        <p:txBody>
          <a:bodyPr>
            <a:noAutofit/>
          </a:bodyPr>
          <a:lstStyle/>
          <a:p>
            <a:r>
              <a:rPr lang="en-US" sz="3200" dirty="0"/>
              <a:t>Brief 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NM OSAP Recipients Meeting</a:t>
            </a:r>
          </a:p>
          <a:p>
            <a:r>
              <a:rPr lang="en-US" dirty="0"/>
              <a:t>August 29, 017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3686161"/>
            <a:ext cx="251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240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48135" cy="9941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Facebook Sample Demographics: Age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921976"/>
              </p:ext>
            </p:extLst>
          </p:nvPr>
        </p:nvGraphicFramePr>
        <p:xfrm>
          <a:off x="304801" y="2133600"/>
          <a:ext cx="8500188" cy="4343402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2025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4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5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50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99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Age Group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Actual</a:t>
                      </a:r>
                      <a:r>
                        <a:rPr lang="en-US" sz="1800" b="1" u="none" strike="noStrike" baseline="0" dirty="0">
                          <a:effectLst/>
                        </a:rPr>
                        <a:t> </a:t>
                      </a:r>
                      <a:r>
                        <a:rPr lang="en-US" sz="1800" b="1" u="none" strike="noStrike" dirty="0">
                          <a:effectLst/>
                        </a:rPr>
                        <a:t>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Census 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18-20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7144" marR="7144" marT="714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3.0</a:t>
                      </a:r>
                    </a:p>
                  </a:txBody>
                  <a:tcPr marL="7144" marR="7144" marT="714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5.2</a:t>
                      </a: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21-25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7144" marR="7144" marT="714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6.2</a:t>
                      </a:r>
                    </a:p>
                  </a:txBody>
                  <a:tcPr marL="7144" marR="7144" marT="714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9.3</a:t>
                      </a: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26-30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7144" marR="7144" marT="714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9.9</a:t>
                      </a:r>
                    </a:p>
                  </a:txBody>
                  <a:tcPr marL="7144" marR="7144" marT="714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8.8</a:t>
                      </a: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31-40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91</a:t>
                      </a:r>
                    </a:p>
                  </a:txBody>
                  <a:tcPr marL="7144" marR="7144" marT="714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13.4</a:t>
                      </a:r>
                    </a:p>
                  </a:txBody>
                  <a:tcPr marL="7144" marR="7144" marT="714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16.4</a:t>
                      </a: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41-50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117</a:t>
                      </a:r>
                    </a:p>
                  </a:txBody>
                  <a:tcPr marL="7144" marR="7144" marT="714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17.3</a:t>
                      </a:r>
                    </a:p>
                  </a:txBody>
                  <a:tcPr marL="7144" marR="7144" marT="714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14.9</a:t>
                      </a: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51-60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117</a:t>
                      </a:r>
                    </a:p>
                  </a:txBody>
                  <a:tcPr marL="7144" marR="7144" marT="714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17.3</a:t>
                      </a:r>
                    </a:p>
                  </a:txBody>
                  <a:tcPr marL="7144" marR="7144" marT="714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17.4</a:t>
                      </a: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61-70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116</a:t>
                      </a:r>
                    </a:p>
                  </a:txBody>
                  <a:tcPr marL="7144" marR="7144" marT="714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17.1</a:t>
                      </a:r>
                    </a:p>
                  </a:txBody>
                  <a:tcPr marL="7144" marR="7144" marT="714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15.2</a:t>
                      </a: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70+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107</a:t>
                      </a:r>
                    </a:p>
                  </a:txBody>
                  <a:tcPr marL="7144" marR="7144" marT="714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15.8</a:t>
                      </a:r>
                    </a:p>
                  </a:txBody>
                  <a:tcPr marL="7144" marR="7144" marT="714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12.9</a:t>
                      </a: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7702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09800"/>
            <a:ext cx="5772357" cy="1468800"/>
          </a:xfrm>
        </p:spPr>
        <p:txBody>
          <a:bodyPr/>
          <a:lstStyle/>
          <a:p>
            <a:r>
              <a:rPr lang="en-US" dirty="0"/>
              <a:t>Demographics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419600"/>
            <a:ext cx="5848557" cy="860400"/>
          </a:xfrm>
        </p:spPr>
        <p:txBody>
          <a:bodyPr/>
          <a:lstStyle/>
          <a:p>
            <a:r>
              <a:rPr lang="en-US" dirty="0"/>
              <a:t>Describing the Sample</a:t>
            </a:r>
          </a:p>
        </p:txBody>
      </p:sp>
    </p:spTree>
    <p:extLst>
      <p:ext uri="{BB962C8B-B14F-4D97-AF65-F5344CB8AC3E}">
        <p14:creationId xmlns:p14="http://schemas.microsoft.com/office/powerpoint/2010/main" val="2889285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245" y="609600"/>
            <a:ext cx="7829755" cy="924475"/>
          </a:xfrm>
        </p:spPr>
        <p:txBody>
          <a:bodyPr/>
          <a:lstStyle/>
          <a:p>
            <a:r>
              <a:rPr lang="en-US" dirty="0"/>
              <a:t>Demographics: Gender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4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1772376"/>
              </p:ext>
            </p:extLst>
          </p:nvPr>
        </p:nvGraphicFramePr>
        <p:xfrm>
          <a:off x="0" y="1676400"/>
          <a:ext cx="8915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7240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8" y="609600"/>
            <a:ext cx="8519983" cy="9941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Demographics: Age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4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156925"/>
              </p:ext>
            </p:extLst>
          </p:nvPr>
        </p:nvGraphicFramePr>
        <p:xfrm>
          <a:off x="228599" y="1524000"/>
          <a:ext cx="8755791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5409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89154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Demographics: Race and Ethnicity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4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9175735"/>
              </p:ext>
            </p:extLst>
          </p:nvPr>
        </p:nvGraphicFramePr>
        <p:xfrm>
          <a:off x="0" y="1600200"/>
          <a:ext cx="8839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7691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914400"/>
            <a:ext cx="8915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Demographics:  Educational Attainment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4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331000"/>
              </p:ext>
            </p:extLst>
          </p:nvPr>
        </p:nvGraphicFramePr>
        <p:xfrm>
          <a:off x="0" y="1752600"/>
          <a:ext cx="9144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8402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1" y="1066800"/>
            <a:ext cx="8305799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Demographics: Military &amp; LGBT Status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5013313"/>
              </p:ext>
            </p:extLst>
          </p:nvPr>
        </p:nvGraphicFramePr>
        <p:xfrm>
          <a:off x="85726" y="1662112"/>
          <a:ext cx="9067799" cy="5195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150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3600" y="990600"/>
            <a:ext cx="66294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Demographics: Length of timing living in NM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4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603535"/>
              </p:ext>
            </p:extLst>
          </p:nvPr>
        </p:nvGraphicFramePr>
        <p:xfrm>
          <a:off x="0" y="1752600"/>
          <a:ext cx="9144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4884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52600"/>
            <a:ext cx="7315200" cy="1841715"/>
          </a:xfrm>
        </p:spPr>
        <p:txBody>
          <a:bodyPr>
            <a:normAutofit/>
          </a:bodyPr>
          <a:lstStyle/>
          <a:p>
            <a:r>
              <a:rPr lang="en-US" dirty="0"/>
              <a:t>Alcohol Outcomes</a:t>
            </a:r>
          </a:p>
        </p:txBody>
      </p:sp>
    </p:spTree>
    <p:extLst>
      <p:ext uri="{BB962C8B-B14F-4D97-AF65-F5344CB8AC3E}">
        <p14:creationId xmlns:p14="http://schemas.microsoft.com/office/powerpoint/2010/main" val="1651155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3660" y="533400"/>
            <a:ext cx="6377940" cy="1293028"/>
          </a:xfrm>
        </p:spPr>
        <p:txBody>
          <a:bodyPr>
            <a:normAutofit fontScale="90000"/>
          </a:bodyPr>
          <a:lstStyle/>
          <a:p>
            <a:r>
              <a:rPr lang="en-US" dirty="0"/>
              <a:t>Alcohol Indicators:  Whole Sample &amp; Gender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14373"/>
              </p:ext>
            </p:extLst>
          </p:nvPr>
        </p:nvGraphicFramePr>
        <p:xfrm>
          <a:off x="152400" y="2057401"/>
          <a:ext cx="8839200" cy="457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6738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the new OSAP Recipients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0276" y="2438400"/>
            <a:ext cx="6577928" cy="4038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PIRE:  Pacific Institute for Research and Evaluation </a:t>
            </a:r>
          </a:p>
          <a:p>
            <a:pPr lvl="1"/>
            <a:r>
              <a:rPr lang="en-US" dirty="0">
                <a:solidFill>
                  <a:schemeClr val="accent4">
                    <a:lumMod val="50000"/>
                  </a:schemeClr>
                </a:solidFill>
                <a:hlinkClick r:id="rId2"/>
              </a:rPr>
              <a:t>www.pire.org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NM State Evaluation Team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Martha Waller, Ph.D. –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mwaller@pire.org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Liz Lilliott, Ph.D. – </a:t>
            </a:r>
            <a:r>
              <a:rPr lang="en-US" dirty="0">
                <a:solidFill>
                  <a:schemeClr val="tx1"/>
                </a:solidFill>
                <a:hlinkClick r:id="rId4"/>
              </a:rPr>
              <a:t>Lilliott@pire.org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Lei Zhang, Ph.D. </a:t>
            </a:r>
            <a:r>
              <a:rPr lang="en-US" dirty="0">
                <a:solidFill>
                  <a:schemeClr val="tx1"/>
                </a:solidFill>
                <a:hlinkClick r:id="rId5"/>
              </a:rPr>
              <a:t>lzhang@pire.org</a:t>
            </a:r>
            <a:r>
              <a:rPr lang="en-US" dirty="0">
                <a:solidFill>
                  <a:schemeClr val="tx1"/>
                </a:solidFill>
              </a:rPr>
              <a:t>  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Christina Lopez-Gutierrez- </a:t>
            </a:r>
            <a:r>
              <a:rPr lang="en-US" dirty="0">
                <a:solidFill>
                  <a:schemeClr val="tx1"/>
                </a:solidFill>
                <a:hlinkClick r:id="rId6"/>
              </a:rPr>
              <a:t>clopez@pire.org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Kim Zamarin, MPH-  </a:t>
            </a:r>
            <a:r>
              <a:rPr lang="en-US" u="sng" dirty="0">
                <a:solidFill>
                  <a:schemeClr val="tx1"/>
                </a:solidFill>
                <a:hlinkClick r:id="rId6"/>
              </a:rPr>
              <a:t>kzamarin@pire.org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73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 Indicators:  Race/Ethnicity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740558"/>
              </p:ext>
            </p:extLst>
          </p:nvPr>
        </p:nvGraphicFramePr>
        <p:xfrm>
          <a:off x="0" y="2193924"/>
          <a:ext cx="9144000" cy="4816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7086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 Indicators: Age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085421"/>
              </p:ext>
            </p:extLst>
          </p:nvPr>
        </p:nvGraphicFramePr>
        <p:xfrm>
          <a:off x="152400" y="2193924"/>
          <a:ext cx="8839200" cy="4968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4070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Alcohol Indicators: Military and LGBT Status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400-000004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187704"/>
              </p:ext>
            </p:extLst>
          </p:nvPr>
        </p:nvGraphicFramePr>
        <p:xfrm>
          <a:off x="0" y="2193924"/>
          <a:ext cx="9144000" cy="4892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3122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838200"/>
            <a:ext cx="8596312" cy="1400530"/>
          </a:xfrm>
        </p:spPr>
        <p:txBody>
          <a:bodyPr>
            <a:normAutofit fontScale="90000"/>
          </a:bodyPr>
          <a:lstStyle/>
          <a:p>
            <a:r>
              <a:rPr lang="en-US" dirty="0"/>
              <a:t>Access to alcohol: 18 to 20 year old current drinkers N= 665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1473716"/>
              </p:ext>
            </p:extLst>
          </p:nvPr>
        </p:nvGraphicFramePr>
        <p:xfrm>
          <a:off x="152400" y="2438400"/>
          <a:ext cx="8839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9620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NMCS Drinking measures: Trends over the past 4 years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6713501"/>
              </p:ext>
            </p:extLst>
          </p:nvPr>
        </p:nvGraphicFramePr>
        <p:xfrm>
          <a:off x="152400" y="2286000"/>
          <a:ext cx="8915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0939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NMCS Drinking measures: Trends over the past 4 years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8161644"/>
              </p:ext>
            </p:extLst>
          </p:nvPr>
        </p:nvGraphicFramePr>
        <p:xfrm>
          <a:off x="152400" y="2057401"/>
          <a:ext cx="8991600" cy="48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7215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52600"/>
            <a:ext cx="7315200" cy="1841715"/>
          </a:xfrm>
        </p:spPr>
        <p:txBody>
          <a:bodyPr>
            <a:normAutofit/>
          </a:bodyPr>
          <a:lstStyle/>
          <a:p>
            <a:r>
              <a:rPr lang="en-US" dirty="0"/>
              <a:t>Prescription Pain Killer Outcomes</a:t>
            </a:r>
          </a:p>
        </p:txBody>
      </p:sp>
    </p:spTree>
    <p:extLst>
      <p:ext uri="{BB962C8B-B14F-4D97-AF65-F5344CB8AC3E}">
        <p14:creationId xmlns:p14="http://schemas.microsoft.com/office/powerpoint/2010/main" val="1473359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Rx Painkiller Indicators:   Whole sample &amp; gender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534097"/>
              </p:ext>
            </p:extLst>
          </p:nvPr>
        </p:nvGraphicFramePr>
        <p:xfrm>
          <a:off x="152400" y="2193924"/>
          <a:ext cx="8763000" cy="443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5612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Rx Painkiller Indicators:   Whole sample &amp; gender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982606"/>
              </p:ext>
            </p:extLst>
          </p:nvPr>
        </p:nvGraphicFramePr>
        <p:xfrm>
          <a:off x="228600" y="2057400"/>
          <a:ext cx="8686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5594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Rx Painkiller Indicators:   Age Range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7789557"/>
              </p:ext>
            </p:extLst>
          </p:nvPr>
        </p:nvGraphicFramePr>
        <p:xfrm>
          <a:off x="152400" y="1976913"/>
          <a:ext cx="8686800" cy="4728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3730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68345"/>
            <a:ext cx="8016204" cy="1560716"/>
          </a:xfrm>
        </p:spPr>
        <p:txBody>
          <a:bodyPr/>
          <a:lstStyle/>
          <a:p>
            <a:r>
              <a:rPr lang="en-US" dirty="0"/>
              <a:t>Key State-wide Survey Instruments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438400"/>
            <a:ext cx="3962400" cy="4343400"/>
          </a:xfrm>
        </p:spPr>
        <p:txBody>
          <a:bodyPr>
            <a:normAutofit fontScale="62500" lnSpcReduction="20000"/>
          </a:bodyPr>
          <a:lstStyle/>
          <a:p>
            <a:r>
              <a:rPr lang="en-US" sz="3300" dirty="0">
                <a:solidFill>
                  <a:schemeClr val="tx1"/>
                </a:solidFill>
              </a:rPr>
              <a:t>Baseline &amp; Post Strategies for Success (BP SFS)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Required for all Direct Service Providers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Collected at beginning and end of an intervention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Middle School &amp; High School versions; 6</a:t>
            </a:r>
            <a:r>
              <a:rPr lang="en-US" sz="2600" baseline="30000" dirty="0">
                <a:solidFill>
                  <a:schemeClr val="tx1"/>
                </a:solidFill>
              </a:rPr>
              <a:t>th</a:t>
            </a:r>
            <a:r>
              <a:rPr lang="en-US" sz="2600" dirty="0">
                <a:solidFill>
                  <a:schemeClr val="tx1"/>
                </a:solidFill>
              </a:rPr>
              <a:t> – 12</a:t>
            </a:r>
            <a:r>
              <a:rPr lang="en-US" sz="2600" baseline="30000" dirty="0">
                <a:solidFill>
                  <a:schemeClr val="tx1"/>
                </a:solidFill>
              </a:rPr>
              <a:t>th</a:t>
            </a:r>
            <a:r>
              <a:rPr lang="en-US" sz="2600" dirty="0">
                <a:solidFill>
                  <a:schemeClr val="tx1"/>
                </a:solidFill>
              </a:rPr>
              <a:t> grades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Spanish &amp; English</a:t>
            </a:r>
          </a:p>
          <a:p>
            <a:r>
              <a:rPr lang="en-US" sz="3800" dirty="0">
                <a:solidFill>
                  <a:schemeClr val="tx1"/>
                </a:solidFill>
              </a:rPr>
              <a:t>New Mexico Community Survey 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Required for all programs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Adults 18 and older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Collected in the spring throughout the community 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English and Spanish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438400"/>
            <a:ext cx="4053803" cy="4191000"/>
          </a:xfrm>
        </p:spPr>
        <p:txBody>
          <a:bodyPr>
            <a:normAutofit fontScale="62500" lnSpcReduction="20000"/>
          </a:bodyPr>
          <a:lstStyle/>
          <a:p>
            <a:r>
              <a:rPr lang="en-US" sz="3300" dirty="0">
                <a:solidFill>
                  <a:schemeClr val="tx1"/>
                </a:solidFill>
              </a:rPr>
              <a:t>Annual Strategies for Success (ASFS)</a:t>
            </a:r>
          </a:p>
          <a:p>
            <a:pPr lvl="1"/>
            <a:r>
              <a:rPr lang="en-US" sz="2900" dirty="0">
                <a:solidFill>
                  <a:schemeClr val="tx1"/>
                </a:solidFill>
              </a:rPr>
              <a:t>For Community-Based Prevention Providers (voluntary + PFS 15 counties)</a:t>
            </a:r>
          </a:p>
          <a:p>
            <a:pPr lvl="1"/>
            <a:r>
              <a:rPr lang="en-US" sz="2900" dirty="0">
                <a:solidFill>
                  <a:schemeClr val="tx1"/>
                </a:solidFill>
              </a:rPr>
              <a:t>Middle School &amp; High School versions; 6</a:t>
            </a:r>
            <a:r>
              <a:rPr lang="en-US" sz="2900" baseline="30000" dirty="0">
                <a:solidFill>
                  <a:schemeClr val="tx1"/>
                </a:solidFill>
              </a:rPr>
              <a:t>th</a:t>
            </a:r>
            <a:r>
              <a:rPr lang="en-US" sz="2900" dirty="0">
                <a:solidFill>
                  <a:schemeClr val="tx1"/>
                </a:solidFill>
              </a:rPr>
              <a:t> – 12</a:t>
            </a:r>
            <a:r>
              <a:rPr lang="en-US" sz="2900" baseline="30000" dirty="0">
                <a:solidFill>
                  <a:schemeClr val="tx1"/>
                </a:solidFill>
              </a:rPr>
              <a:t>th</a:t>
            </a:r>
            <a:r>
              <a:rPr lang="en-US" sz="2900" dirty="0">
                <a:solidFill>
                  <a:schemeClr val="tx1"/>
                </a:solidFill>
              </a:rPr>
              <a:t> grades</a:t>
            </a:r>
          </a:p>
          <a:p>
            <a:pPr lvl="1"/>
            <a:r>
              <a:rPr lang="en-US" sz="2900" dirty="0">
                <a:solidFill>
                  <a:schemeClr val="tx1"/>
                </a:solidFill>
              </a:rPr>
              <a:t>Collected once a year</a:t>
            </a:r>
          </a:p>
          <a:p>
            <a:pPr lvl="1"/>
            <a:r>
              <a:rPr lang="en-US" sz="2900" dirty="0">
                <a:solidFill>
                  <a:schemeClr val="tx1"/>
                </a:solidFill>
              </a:rPr>
              <a:t>Spanish &amp; English</a:t>
            </a:r>
          </a:p>
          <a:p>
            <a:r>
              <a:rPr lang="en-US" sz="3300" dirty="0">
                <a:solidFill>
                  <a:schemeClr val="tx1"/>
                </a:solidFill>
              </a:rPr>
              <a:t>Can be found at: </a:t>
            </a:r>
            <a:r>
              <a:rPr lang="en-US" sz="3300" dirty="0">
                <a:solidFill>
                  <a:schemeClr val="tx1"/>
                </a:solidFill>
                <a:hlinkClick r:id="rId2"/>
              </a:rPr>
              <a:t>www.NMPrevention.org</a:t>
            </a:r>
            <a:endParaRPr lang="en-US" sz="3300" dirty="0">
              <a:solidFill>
                <a:schemeClr val="tx1"/>
              </a:solidFill>
            </a:endParaRPr>
          </a:p>
          <a:p>
            <a:pPr lvl="1"/>
            <a:r>
              <a:rPr lang="en-US" sz="2900" dirty="0">
                <a:solidFill>
                  <a:schemeClr val="tx1"/>
                </a:solidFill>
              </a:rPr>
              <a:t>Tools, syntax, data entry forms, protocols</a:t>
            </a:r>
          </a:p>
          <a:p>
            <a:pPr lvl="1"/>
            <a:r>
              <a:rPr lang="en-US" sz="2900" dirty="0"/>
              <a:t>S</a:t>
            </a:r>
            <a:r>
              <a:rPr lang="en-US" sz="2900" dirty="0">
                <a:solidFill>
                  <a:schemeClr val="tx1"/>
                </a:solidFill>
              </a:rPr>
              <a:t>tatewide reports for each tool (local reports only available from program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9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Rx Painkiller Indicators:   Age Range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639091"/>
              </p:ext>
            </p:extLst>
          </p:nvPr>
        </p:nvGraphicFramePr>
        <p:xfrm>
          <a:off x="152400" y="1828800"/>
          <a:ext cx="8991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3286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Rx Painkiller Indicators:   Race/Ethnicity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716140"/>
              </p:ext>
            </p:extLst>
          </p:nvPr>
        </p:nvGraphicFramePr>
        <p:xfrm>
          <a:off x="0" y="2193924"/>
          <a:ext cx="9144000" cy="4511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63744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Rx Painkiller Indicators:   Race/Ethnicity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1256087"/>
              </p:ext>
            </p:extLst>
          </p:nvPr>
        </p:nvGraphicFramePr>
        <p:xfrm>
          <a:off x="0" y="2193924"/>
          <a:ext cx="9144000" cy="466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66173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Rx Painkiller Indicators: Access to naloxone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573588"/>
              </p:ext>
            </p:extLst>
          </p:nvPr>
        </p:nvGraphicFramePr>
        <p:xfrm>
          <a:off x="152401" y="2057401"/>
          <a:ext cx="8991599" cy="46316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28290">
                  <a:extLst>
                    <a:ext uri="{9D8B030D-6E8A-4147-A177-3AD203B41FA5}">
                      <a16:colId xmlns:a16="http://schemas.microsoft.com/office/drawing/2014/main" val="1928807791"/>
                    </a:ext>
                  </a:extLst>
                </a:gridCol>
                <a:gridCol w="1196600">
                  <a:extLst>
                    <a:ext uri="{9D8B030D-6E8A-4147-A177-3AD203B41FA5}">
                      <a16:colId xmlns:a16="http://schemas.microsoft.com/office/drawing/2014/main" val="4237478251"/>
                    </a:ext>
                  </a:extLst>
                </a:gridCol>
                <a:gridCol w="1213695">
                  <a:extLst>
                    <a:ext uri="{9D8B030D-6E8A-4147-A177-3AD203B41FA5}">
                      <a16:colId xmlns:a16="http://schemas.microsoft.com/office/drawing/2014/main" val="2891455092"/>
                    </a:ext>
                  </a:extLst>
                </a:gridCol>
                <a:gridCol w="1453014">
                  <a:extLst>
                    <a:ext uri="{9D8B030D-6E8A-4147-A177-3AD203B41FA5}">
                      <a16:colId xmlns:a16="http://schemas.microsoft.com/office/drawing/2014/main" val="934161135"/>
                    </a:ext>
                  </a:extLst>
                </a:gridCol>
              </a:tblGrid>
              <a:tr h="5323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Outcomes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% of No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% of Yes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Don’t Know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0098170"/>
                  </a:ext>
                </a:extLst>
              </a:tr>
              <a:tr h="229612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When having been prescribed painkillers last year…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506734"/>
                  </a:ext>
                </a:extLst>
              </a:tr>
              <a:tr h="6566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Were prescribed naloxone as well (n=2,753)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" algn="dec"/>
                        </a:tabLs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    87.3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" algn="dec"/>
                        </a:tabLs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    4.3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6240" algn="dec"/>
                        </a:tabLs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       8.4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052333"/>
                  </a:ext>
                </a:extLst>
              </a:tr>
              <a:tr h="9849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Healthcare provider/pharmacy staff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talked about risks in using Rx painkillers  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 (n=2,565)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" algn="dec"/>
                        </a:tabLs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    31.1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" algn="dec"/>
                        </a:tabLs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   68.9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NA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116856"/>
                  </a:ext>
                </a:extLst>
              </a:tr>
              <a:tr h="9849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Healthcare provider/pharmacy staff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talked about storing them safely (n=2,466)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" algn="dec"/>
                        </a:tabLs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    49.9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" algn="dec"/>
                        </a:tabLs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   50.1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NA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919399"/>
                  </a:ext>
                </a:extLst>
              </a:tr>
              <a:tr h="9849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Have access to naloxone when having used painkillers to get high in the past 30 days (n=334)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" algn="dec"/>
                        </a:tabLs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    79.4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2420" algn="dec"/>
                        </a:tabLs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   20.6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NA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657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3237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457200"/>
            <a:ext cx="6324600" cy="1400530"/>
          </a:xfrm>
        </p:spPr>
        <p:txBody>
          <a:bodyPr>
            <a:normAutofit fontScale="90000"/>
          </a:bodyPr>
          <a:lstStyle/>
          <a:p>
            <a:r>
              <a:rPr lang="en-US" dirty="0"/>
              <a:t>Rx Painkiller Indicators:   Military &amp; LGBT Status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057109"/>
              </p:ext>
            </p:extLst>
          </p:nvPr>
        </p:nvGraphicFramePr>
        <p:xfrm>
          <a:off x="0" y="1857730"/>
          <a:ext cx="9144000" cy="5000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07368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287690" cy="1400530"/>
          </a:xfrm>
        </p:spPr>
        <p:txBody>
          <a:bodyPr/>
          <a:lstStyle/>
          <a:p>
            <a:r>
              <a:rPr lang="en-US" dirty="0"/>
              <a:t>Rx Painkillers: Reasons for use (N=1316)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300435"/>
              </p:ext>
            </p:extLst>
          </p:nvPr>
        </p:nvGraphicFramePr>
        <p:xfrm>
          <a:off x="0" y="1862773"/>
          <a:ext cx="9144000" cy="498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4765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Rx Painkillers: Access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491750"/>
              </p:ext>
            </p:extLst>
          </p:nvPr>
        </p:nvGraphicFramePr>
        <p:xfrm>
          <a:off x="0" y="2193924"/>
          <a:ext cx="9144000" cy="458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58565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NMCS Rx Opioid measures: Trends over the past 4 years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6758413"/>
              </p:ext>
            </p:extLst>
          </p:nvPr>
        </p:nvGraphicFramePr>
        <p:xfrm>
          <a:off x="152400" y="2456497"/>
          <a:ext cx="8763000" cy="4172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45198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901" y="533400"/>
            <a:ext cx="6673174" cy="1560716"/>
          </a:xfrm>
        </p:spPr>
        <p:txBody>
          <a:bodyPr>
            <a:normAutofit fontScale="90000"/>
          </a:bodyPr>
          <a:lstStyle/>
          <a:p>
            <a:r>
              <a:rPr lang="en-US" dirty="0"/>
              <a:t>NMCS Rx Opioid measures: Trends over the past 4 years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9196037"/>
              </p:ext>
            </p:extLst>
          </p:nvPr>
        </p:nvGraphicFramePr>
        <p:xfrm>
          <a:off x="152400" y="2438400"/>
          <a:ext cx="8839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13426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088" y="439534"/>
            <a:ext cx="7148512" cy="1560716"/>
          </a:xfrm>
        </p:spPr>
        <p:txBody>
          <a:bodyPr>
            <a:normAutofit fontScale="90000"/>
          </a:bodyPr>
          <a:lstStyle/>
          <a:p>
            <a:r>
              <a:rPr lang="en-US" dirty="0"/>
              <a:t>NMCS Rx Opioid measures: Trends over the past 4 years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4147655"/>
              </p:ext>
            </p:extLst>
          </p:nvPr>
        </p:nvGraphicFramePr>
        <p:xfrm>
          <a:off x="0" y="1981200"/>
          <a:ext cx="9144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0879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940004" cy="1560716"/>
          </a:xfrm>
        </p:spPr>
        <p:txBody>
          <a:bodyPr>
            <a:normAutofit fontScale="90000"/>
          </a:bodyPr>
          <a:lstStyle/>
          <a:p>
            <a:r>
              <a:rPr lang="en-US" dirty="0"/>
              <a:t>What else do we do? (A.k.a.- How else can we help you and your evaluator?)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8092404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Help you identify process and outcome indicators to measure progress in your SOW</a:t>
            </a:r>
          </a:p>
          <a:p>
            <a:r>
              <a:rPr lang="en-US" dirty="0">
                <a:solidFill>
                  <a:schemeClr val="tx1"/>
                </a:solidFill>
              </a:rPr>
              <a:t>Help you with your assessment data collection and interpretation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Focus group scripts for a variety of populations to identify contributing factors</a:t>
            </a:r>
          </a:p>
          <a:p>
            <a:r>
              <a:rPr lang="en-US" dirty="0">
                <a:solidFill>
                  <a:schemeClr val="tx1"/>
                </a:solidFill>
              </a:rPr>
              <a:t>Help established programs polish up your OSAP reporting</a:t>
            </a:r>
          </a:p>
          <a:p>
            <a:r>
              <a:rPr lang="en-US" dirty="0">
                <a:solidFill>
                  <a:schemeClr val="tx1"/>
                </a:solidFill>
              </a:rPr>
              <a:t>Provide you statewide data on NMCS and SFS for comparison</a:t>
            </a:r>
          </a:p>
          <a:p>
            <a:r>
              <a:rPr lang="en-US" dirty="0">
                <a:solidFill>
                  <a:schemeClr val="tx1"/>
                </a:solidFill>
              </a:rPr>
              <a:t>Help you assess fidelity to your planned programming</a:t>
            </a:r>
          </a:p>
          <a:p>
            <a:r>
              <a:rPr lang="en-US" dirty="0">
                <a:solidFill>
                  <a:schemeClr val="tx1"/>
                </a:solidFill>
              </a:rPr>
              <a:t>Help define roles and expectations between program and LE, as they vary from program to program</a:t>
            </a:r>
          </a:p>
          <a:p>
            <a:r>
              <a:rPr lang="en-US" dirty="0">
                <a:solidFill>
                  <a:schemeClr val="tx1"/>
                </a:solidFill>
              </a:rPr>
              <a:t>Help you identify new local evaluator if necessary, and train that person on OSAP roles and expectations</a:t>
            </a:r>
          </a:p>
          <a:p>
            <a:r>
              <a:rPr lang="en-US" dirty="0">
                <a:solidFill>
                  <a:schemeClr val="tx1"/>
                </a:solidFill>
              </a:rPr>
              <a:t>Help you, when stuck, in meeting your data collection needs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134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533400"/>
            <a:ext cx="6377940" cy="1293028"/>
          </a:xfrm>
        </p:spPr>
        <p:txBody>
          <a:bodyPr>
            <a:normAutofit fontScale="90000"/>
          </a:bodyPr>
          <a:lstStyle/>
          <a:p>
            <a:r>
              <a:rPr lang="en-US" dirty="0"/>
              <a:t>Tobacco Indicators: Whole sample &amp; gender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704826"/>
              </p:ext>
            </p:extLst>
          </p:nvPr>
        </p:nvGraphicFramePr>
        <p:xfrm>
          <a:off x="0" y="1826428"/>
          <a:ext cx="9144000" cy="5031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98731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7472" y="464334"/>
            <a:ext cx="6377940" cy="1293028"/>
          </a:xfrm>
        </p:spPr>
        <p:txBody>
          <a:bodyPr/>
          <a:lstStyle/>
          <a:p>
            <a:r>
              <a:rPr lang="en-US" dirty="0"/>
              <a:t>Tobacco Indicators: Age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518385"/>
              </p:ext>
            </p:extLst>
          </p:nvPr>
        </p:nvGraphicFramePr>
        <p:xfrm>
          <a:off x="0" y="1752600"/>
          <a:ext cx="9144000" cy="510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75742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609600"/>
            <a:ext cx="6377940" cy="1293028"/>
          </a:xfrm>
        </p:spPr>
        <p:txBody>
          <a:bodyPr/>
          <a:lstStyle/>
          <a:p>
            <a:r>
              <a:rPr lang="en-US" dirty="0"/>
              <a:t>Tobacco Indicators: Age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700-000005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0170826"/>
              </p:ext>
            </p:extLst>
          </p:nvPr>
        </p:nvGraphicFramePr>
        <p:xfrm>
          <a:off x="0" y="2057402"/>
          <a:ext cx="9144000" cy="4800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76169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059" y="533400"/>
            <a:ext cx="6377940" cy="1293028"/>
          </a:xfrm>
        </p:spPr>
        <p:txBody>
          <a:bodyPr/>
          <a:lstStyle/>
          <a:p>
            <a:r>
              <a:rPr lang="en-US" dirty="0"/>
              <a:t>Tobacco Indicators: Race and Ethnicity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7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520154"/>
              </p:ext>
            </p:extLst>
          </p:nvPr>
        </p:nvGraphicFramePr>
        <p:xfrm>
          <a:off x="0" y="2057402"/>
          <a:ext cx="9143999" cy="4800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01432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Tobacco Indicators:  Military &amp; LGBT Status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700-000008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2744737"/>
              </p:ext>
            </p:extLst>
          </p:nvPr>
        </p:nvGraphicFramePr>
        <p:xfrm>
          <a:off x="0" y="2193924"/>
          <a:ext cx="9144000" cy="466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82616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Health Outcomes</a:t>
            </a:r>
          </a:p>
        </p:txBody>
      </p:sp>
    </p:spTree>
    <p:extLst>
      <p:ext uri="{BB962C8B-B14F-4D97-AF65-F5344CB8AC3E}">
        <p14:creationId xmlns:p14="http://schemas.microsoft.com/office/powerpoint/2010/main" val="25291166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3560" y="609600"/>
            <a:ext cx="7178040" cy="1293028"/>
          </a:xfrm>
        </p:spPr>
        <p:txBody>
          <a:bodyPr>
            <a:normAutofit fontScale="90000"/>
          </a:bodyPr>
          <a:lstStyle/>
          <a:p>
            <a:r>
              <a:rPr lang="en-US" dirty="0"/>
              <a:t>Mental Health Indicators: Whole sample &amp; gender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553366"/>
              </p:ext>
            </p:extLst>
          </p:nvPr>
        </p:nvGraphicFramePr>
        <p:xfrm>
          <a:off x="0" y="1902628"/>
          <a:ext cx="8991600" cy="4955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33316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7025640" cy="1293028"/>
          </a:xfrm>
        </p:spPr>
        <p:txBody>
          <a:bodyPr>
            <a:normAutofit fontScale="90000"/>
          </a:bodyPr>
          <a:lstStyle/>
          <a:p>
            <a:r>
              <a:rPr lang="en-US" dirty="0"/>
              <a:t>Mental Health Indicators: Whole sample &amp; gender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16935FA-32B9-49CC-B177-C6E672B139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617193"/>
              </p:ext>
            </p:extLst>
          </p:nvPr>
        </p:nvGraphicFramePr>
        <p:xfrm>
          <a:off x="76200" y="2193924"/>
          <a:ext cx="9067800" cy="466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60257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4373"/>
            <a:ext cx="7696200" cy="1293028"/>
          </a:xfrm>
        </p:spPr>
        <p:txBody>
          <a:bodyPr/>
          <a:lstStyle/>
          <a:p>
            <a:r>
              <a:rPr lang="en-US" dirty="0"/>
              <a:t>Mental Health Indicators: Age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716950"/>
              </p:ext>
            </p:extLst>
          </p:nvPr>
        </p:nvGraphicFramePr>
        <p:xfrm>
          <a:off x="0" y="1905000"/>
          <a:ext cx="9144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72040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764373"/>
            <a:ext cx="8397875" cy="1293028"/>
          </a:xfrm>
        </p:spPr>
        <p:txBody>
          <a:bodyPr/>
          <a:lstStyle/>
          <a:p>
            <a:r>
              <a:rPr lang="en-US" dirty="0"/>
              <a:t>Mental Health Indicators: Age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130858"/>
              </p:ext>
            </p:extLst>
          </p:nvPr>
        </p:nvGraphicFramePr>
        <p:xfrm>
          <a:off x="0" y="2057401"/>
          <a:ext cx="9144000" cy="48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213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23869"/>
            <a:ext cx="8382000" cy="1871732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Fiscal Year 2017:  </a:t>
            </a:r>
            <a:br>
              <a:rPr lang="en-US" sz="3200" dirty="0"/>
            </a:br>
            <a:r>
              <a:rPr lang="en-US" sz="3200" dirty="0"/>
              <a:t>New Mexico Community Survey Data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NM OSAP Recipients Meeting</a:t>
            </a:r>
          </a:p>
          <a:p>
            <a:pPr algn="ctr"/>
            <a:r>
              <a:rPr lang="en-US" dirty="0"/>
              <a:t>August 29, 2017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4495800"/>
            <a:ext cx="251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0728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585" y="609600"/>
            <a:ext cx="7482840" cy="1293028"/>
          </a:xfrm>
        </p:spPr>
        <p:txBody>
          <a:bodyPr/>
          <a:lstStyle/>
          <a:p>
            <a:r>
              <a:rPr lang="en-US" dirty="0"/>
              <a:t>Mental Health Indicators: Age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DA6C1A4-3B41-41FF-B4A4-704FE75AC6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372664"/>
              </p:ext>
            </p:extLst>
          </p:nvPr>
        </p:nvGraphicFramePr>
        <p:xfrm>
          <a:off x="0" y="1902628"/>
          <a:ext cx="9144000" cy="4955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15754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960" y="609600"/>
            <a:ext cx="7178040" cy="1293028"/>
          </a:xfrm>
        </p:spPr>
        <p:txBody>
          <a:bodyPr>
            <a:normAutofit fontScale="90000"/>
          </a:bodyPr>
          <a:lstStyle/>
          <a:p>
            <a:r>
              <a:rPr lang="en-US" dirty="0"/>
              <a:t>Mental Health Indicators: Race &amp; Ethnicity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268314"/>
              </p:ext>
            </p:extLst>
          </p:nvPr>
        </p:nvGraphicFramePr>
        <p:xfrm>
          <a:off x="0" y="1902628"/>
          <a:ext cx="9144000" cy="4955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64635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685" y="533400"/>
            <a:ext cx="7101840" cy="1293028"/>
          </a:xfrm>
        </p:spPr>
        <p:txBody>
          <a:bodyPr>
            <a:normAutofit fontScale="90000"/>
          </a:bodyPr>
          <a:lstStyle/>
          <a:p>
            <a:r>
              <a:rPr lang="en-US" dirty="0"/>
              <a:t>Mental Health Indicators: Race &amp; Ethnicity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EB87074-8024-497E-B8A8-45A89A71DA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560603"/>
              </p:ext>
            </p:extLst>
          </p:nvPr>
        </p:nvGraphicFramePr>
        <p:xfrm>
          <a:off x="0" y="1981200"/>
          <a:ext cx="9144000" cy="487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21455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533400"/>
            <a:ext cx="6949440" cy="1293028"/>
          </a:xfrm>
        </p:spPr>
        <p:txBody>
          <a:bodyPr>
            <a:normAutofit fontScale="90000"/>
          </a:bodyPr>
          <a:lstStyle/>
          <a:p>
            <a:r>
              <a:rPr lang="en-US" dirty="0"/>
              <a:t>Mental Health Indicators: Military &amp; LGBT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517322"/>
              </p:ext>
            </p:extLst>
          </p:nvPr>
        </p:nvGraphicFramePr>
        <p:xfrm>
          <a:off x="0" y="1826428"/>
          <a:ext cx="9220200" cy="5031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74336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533400"/>
            <a:ext cx="6949440" cy="1293028"/>
          </a:xfrm>
        </p:spPr>
        <p:txBody>
          <a:bodyPr>
            <a:normAutofit fontScale="90000"/>
          </a:bodyPr>
          <a:lstStyle/>
          <a:p>
            <a:r>
              <a:rPr lang="en-US" dirty="0"/>
              <a:t>Mental Health Indicators: Military &amp; LGBT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7EC7EAC-3A28-4504-8337-896932B6B4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21038"/>
              </p:ext>
            </p:extLst>
          </p:nvPr>
        </p:nvGraphicFramePr>
        <p:xfrm>
          <a:off x="0" y="2193924"/>
          <a:ext cx="9144000" cy="466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39145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Health Indicators: Trends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161659"/>
              </p:ext>
            </p:extLst>
          </p:nvPr>
        </p:nvGraphicFramePr>
        <p:xfrm>
          <a:off x="28575" y="2514600"/>
          <a:ext cx="9144000" cy="4511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79388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68345"/>
            <a:ext cx="7635204" cy="1560716"/>
          </a:xfrm>
        </p:spPr>
        <p:txBody>
          <a:bodyPr/>
          <a:lstStyle/>
          <a:p>
            <a:r>
              <a:rPr lang="en-US" dirty="0"/>
              <a:t>Recognizing A Dose of </a:t>
            </a:r>
            <a:r>
              <a:rPr lang="en-US" dirty="0" err="1"/>
              <a:t>R</a:t>
            </a:r>
            <a:r>
              <a:rPr lang="en-US" baseline="-25000" dirty="0" err="1"/>
              <a:t>x</a:t>
            </a:r>
            <a:r>
              <a:rPr lang="en-US" dirty="0" err="1"/>
              <a:t>eality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819134"/>
              </p:ext>
            </p:extLst>
          </p:nvPr>
        </p:nvGraphicFramePr>
        <p:xfrm>
          <a:off x="0" y="2193924"/>
          <a:ext cx="9144000" cy="466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42837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960" y="609600"/>
            <a:ext cx="6797040" cy="1293028"/>
          </a:xfrm>
        </p:spPr>
        <p:txBody>
          <a:bodyPr>
            <a:normAutofit fontScale="90000"/>
          </a:bodyPr>
          <a:lstStyle/>
          <a:p>
            <a:r>
              <a:rPr lang="en-US" dirty="0"/>
              <a:t>Recognizing the Meaning of A Dose of </a:t>
            </a:r>
            <a:r>
              <a:rPr lang="en-US" dirty="0" err="1"/>
              <a:t>R</a:t>
            </a:r>
            <a:r>
              <a:rPr lang="en-US" baseline="-25000" dirty="0" err="1"/>
              <a:t>x</a:t>
            </a:r>
            <a:r>
              <a:rPr lang="en-US" dirty="0" err="1"/>
              <a:t>eality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399643"/>
              </p:ext>
            </p:extLst>
          </p:nvPr>
        </p:nvGraphicFramePr>
        <p:xfrm>
          <a:off x="0" y="1981200"/>
          <a:ext cx="9144000" cy="487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54084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803405"/>
            <a:ext cx="8686800" cy="1825096"/>
          </a:xfrm>
        </p:spPr>
        <p:txBody>
          <a:bodyPr>
            <a:normAutofit/>
          </a:bodyPr>
          <a:lstStyle/>
          <a:p>
            <a:r>
              <a:rPr lang="en-US" sz="4000" dirty="0"/>
              <a:t>Fiscal Year 17: Annual Strategies for Success Preliminary Results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7737" y="4114800"/>
            <a:ext cx="7315200" cy="838200"/>
          </a:xfrm>
        </p:spPr>
        <p:txBody>
          <a:bodyPr>
            <a:normAutofit/>
          </a:bodyPr>
          <a:lstStyle/>
          <a:p>
            <a:r>
              <a:rPr lang="en-US" dirty="0"/>
              <a:t>NM OSAP Recipients Meeting</a:t>
            </a:r>
          </a:p>
          <a:p>
            <a:r>
              <a:rPr lang="en-US" dirty="0"/>
              <a:t>August 29,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7487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 school demographic: I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0115712"/>
              </p:ext>
            </p:extLst>
          </p:nvPr>
        </p:nvGraphicFramePr>
        <p:xfrm>
          <a:off x="0" y="1902516"/>
          <a:ext cx="9143999" cy="5178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7820">
                  <a:extLst>
                    <a:ext uri="{9D8B030D-6E8A-4147-A177-3AD203B41FA5}">
                      <a16:colId xmlns:a16="http://schemas.microsoft.com/office/drawing/2014/main" val="1688814028"/>
                    </a:ext>
                  </a:extLst>
                </a:gridCol>
                <a:gridCol w="1893797">
                  <a:extLst>
                    <a:ext uri="{9D8B030D-6E8A-4147-A177-3AD203B41FA5}">
                      <a16:colId xmlns:a16="http://schemas.microsoft.com/office/drawing/2014/main" val="2115752679"/>
                    </a:ext>
                  </a:extLst>
                </a:gridCol>
                <a:gridCol w="1788585">
                  <a:extLst>
                    <a:ext uri="{9D8B030D-6E8A-4147-A177-3AD203B41FA5}">
                      <a16:colId xmlns:a16="http://schemas.microsoft.com/office/drawing/2014/main" val="1879353722"/>
                    </a:ext>
                  </a:extLst>
                </a:gridCol>
                <a:gridCol w="1893797">
                  <a:extLst>
                    <a:ext uri="{9D8B030D-6E8A-4147-A177-3AD203B41FA5}">
                      <a16:colId xmlns:a16="http://schemas.microsoft.com/office/drawing/2014/main" val="3209864544"/>
                    </a:ext>
                  </a:extLst>
                </a:gridCol>
              </a:tblGrid>
              <a:tr h="371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Demographic information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Overall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Boys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Girls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b"/>
                </a:tc>
                <a:extLst>
                  <a:ext uri="{0D108BD9-81ED-4DB2-BD59-A6C34878D82A}">
                    <a16:rowId xmlns:a16="http://schemas.microsoft.com/office/drawing/2014/main" val="1137906041"/>
                  </a:ext>
                </a:extLst>
              </a:tr>
              <a:tr h="37145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Number of participants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3,254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1,569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1,638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b"/>
                </a:tc>
                <a:extLst>
                  <a:ext uri="{0D108BD9-81ED-4DB2-BD59-A6C34878D82A}">
                    <a16:rowId xmlns:a16="http://schemas.microsoft.com/office/drawing/2014/main" val="2512117141"/>
                  </a:ext>
                </a:extLst>
              </a:tr>
              <a:tr h="2494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Age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extLst>
                  <a:ext uri="{0D108BD9-81ED-4DB2-BD59-A6C34878D82A}">
                    <a16:rowId xmlns:a16="http://schemas.microsoft.com/office/drawing/2014/main" val="2473072301"/>
                  </a:ext>
                </a:extLst>
              </a:tr>
              <a:tr h="24947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Mean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12.8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12.9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12.7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b"/>
                </a:tc>
                <a:extLst>
                  <a:ext uri="{0D108BD9-81ED-4DB2-BD59-A6C34878D82A}">
                    <a16:rowId xmlns:a16="http://schemas.microsoft.com/office/drawing/2014/main" val="2357456016"/>
                  </a:ext>
                </a:extLst>
              </a:tr>
              <a:tr h="24947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Range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10-16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10-16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10-16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extLst>
                  <a:ext uri="{0D108BD9-81ED-4DB2-BD59-A6C34878D82A}">
                    <a16:rowId xmlns:a16="http://schemas.microsoft.com/office/drawing/2014/main" val="1469696561"/>
                  </a:ext>
                </a:extLst>
              </a:tr>
              <a:tr h="2494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b"/>
                </a:tc>
                <a:extLst>
                  <a:ext uri="{0D108BD9-81ED-4DB2-BD59-A6C34878D82A}">
                    <a16:rowId xmlns:a16="http://schemas.microsoft.com/office/drawing/2014/main" val="1500669984"/>
                  </a:ext>
                </a:extLst>
              </a:tr>
              <a:tr h="24947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810" algn="dec"/>
                        </a:tabLst>
                      </a:pPr>
                      <a:r>
                        <a:rPr lang="en-US" sz="1600">
                          <a:effectLst/>
                        </a:rPr>
                        <a:t>0.1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b"/>
                </a:tc>
                <a:extLst>
                  <a:ext uri="{0D108BD9-81ED-4DB2-BD59-A6C34878D82A}">
                    <a16:rowId xmlns:a16="http://schemas.microsoft.com/office/drawing/2014/main" val="584672339"/>
                  </a:ext>
                </a:extLst>
              </a:tr>
              <a:tr h="24947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810" algn="dec"/>
                        </a:tabLst>
                      </a:pPr>
                      <a:r>
                        <a:rPr lang="en-US" sz="1600">
                          <a:effectLst/>
                        </a:rPr>
                        <a:t>9.8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10.3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b"/>
                </a:tc>
                <a:extLst>
                  <a:ext uri="{0D108BD9-81ED-4DB2-BD59-A6C34878D82A}">
                    <a16:rowId xmlns:a16="http://schemas.microsoft.com/office/drawing/2014/main" val="467749225"/>
                  </a:ext>
                </a:extLst>
              </a:tr>
              <a:tr h="24947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917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810" algn="dec"/>
                        </a:tabLst>
                      </a:pPr>
                      <a:r>
                        <a:rPr lang="en-US" sz="1600">
                          <a:effectLst/>
                        </a:rPr>
                        <a:t>26.1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30.7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b"/>
                </a:tc>
                <a:extLst>
                  <a:ext uri="{0D108BD9-81ED-4DB2-BD59-A6C34878D82A}">
                    <a16:rowId xmlns:a16="http://schemas.microsoft.com/office/drawing/2014/main" val="380805577"/>
                  </a:ext>
                </a:extLst>
              </a:tr>
              <a:tr h="24947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1175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810" algn="dec"/>
                        </a:tabLst>
                      </a:pPr>
                      <a:r>
                        <a:rPr lang="en-US" sz="1600">
                          <a:effectLst/>
                        </a:rPr>
                        <a:t>36.7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36.4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b"/>
                </a:tc>
                <a:extLst>
                  <a:ext uri="{0D108BD9-81ED-4DB2-BD59-A6C34878D82A}">
                    <a16:rowId xmlns:a16="http://schemas.microsoft.com/office/drawing/2014/main" val="3261353959"/>
                  </a:ext>
                </a:extLst>
              </a:tr>
              <a:tr h="24947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721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810" algn="dec"/>
                        </a:tabLst>
                      </a:pPr>
                      <a:r>
                        <a:rPr lang="en-US" sz="1600">
                          <a:effectLst/>
                        </a:rPr>
                        <a:t>24.2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20.4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b"/>
                </a:tc>
                <a:extLst>
                  <a:ext uri="{0D108BD9-81ED-4DB2-BD59-A6C34878D82A}">
                    <a16:rowId xmlns:a16="http://schemas.microsoft.com/office/drawing/2014/main" val="465986364"/>
                  </a:ext>
                </a:extLst>
              </a:tr>
              <a:tr h="24947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810" algn="dec"/>
                        </a:tabLst>
                      </a:pPr>
                      <a:r>
                        <a:rPr lang="en-US" sz="1600">
                          <a:effectLst/>
                        </a:rPr>
                        <a:t>2.9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b"/>
                </a:tc>
                <a:extLst>
                  <a:ext uri="{0D108BD9-81ED-4DB2-BD59-A6C34878D82A}">
                    <a16:rowId xmlns:a16="http://schemas.microsoft.com/office/drawing/2014/main" val="1553274120"/>
                  </a:ext>
                </a:extLst>
              </a:tr>
              <a:tr h="24947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 or over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7810" algn="dec"/>
                        </a:tabLst>
                      </a:pPr>
                      <a:r>
                        <a:rPr lang="en-US" sz="1600">
                          <a:effectLst/>
                        </a:rPr>
                        <a:t>0.4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b"/>
                </a:tc>
                <a:extLst>
                  <a:ext uri="{0D108BD9-81ED-4DB2-BD59-A6C34878D82A}">
                    <a16:rowId xmlns:a16="http://schemas.microsoft.com/office/drawing/2014/main" val="1786680952"/>
                  </a:ext>
                </a:extLst>
              </a:tr>
              <a:tr h="2494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Grade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94" marR="659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94" marR="65994" marT="0" marB="0" anchor="b"/>
                </a:tc>
                <a:extLst>
                  <a:ext uri="{0D108BD9-81ED-4DB2-BD59-A6C34878D82A}">
                    <a16:rowId xmlns:a16="http://schemas.microsoft.com/office/drawing/2014/main" val="3482247434"/>
                  </a:ext>
                </a:extLst>
              </a:tr>
              <a:tr h="24947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r>
                        <a:rPr lang="en-US" sz="1600" baseline="30000">
                          <a:effectLst/>
                        </a:rPr>
                        <a:t>th</a:t>
                      </a:r>
                      <a:r>
                        <a:rPr lang="en-US" sz="1600">
                          <a:effectLst/>
                        </a:rPr>
                        <a:t> grade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8285" algn="dec"/>
                        </a:tabLst>
                      </a:pPr>
                      <a:r>
                        <a:rPr lang="en-US" sz="1600">
                          <a:effectLst/>
                        </a:rPr>
                        <a:t>0.2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b"/>
                </a:tc>
                <a:extLst>
                  <a:ext uri="{0D108BD9-81ED-4DB2-BD59-A6C34878D82A}">
                    <a16:rowId xmlns:a16="http://schemas.microsoft.com/office/drawing/2014/main" val="878162166"/>
                  </a:ext>
                </a:extLst>
              </a:tr>
              <a:tr h="24947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r>
                        <a:rPr lang="en-US" sz="1600" baseline="30000">
                          <a:effectLst/>
                        </a:rPr>
                        <a:t>th</a:t>
                      </a:r>
                      <a:r>
                        <a:rPr lang="en-US" sz="1600">
                          <a:effectLst/>
                        </a:rPr>
                        <a:t> grade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806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8285" algn="dec"/>
                        </a:tabLst>
                      </a:pPr>
                      <a:r>
                        <a:rPr lang="en-US" sz="1600">
                          <a:effectLst/>
                        </a:rPr>
                        <a:t>24.6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25.7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b"/>
                </a:tc>
                <a:extLst>
                  <a:ext uri="{0D108BD9-81ED-4DB2-BD59-A6C34878D82A}">
                    <a16:rowId xmlns:a16="http://schemas.microsoft.com/office/drawing/2014/main" val="668043951"/>
                  </a:ext>
                </a:extLst>
              </a:tr>
              <a:tr h="24947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r>
                        <a:rPr lang="en-US" sz="1600" baseline="30000">
                          <a:effectLst/>
                        </a:rPr>
                        <a:t>th</a:t>
                      </a:r>
                      <a:r>
                        <a:rPr lang="en-US" sz="1600">
                          <a:effectLst/>
                        </a:rPr>
                        <a:t> grade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1207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8285" algn="dec"/>
                        </a:tabLst>
                      </a:pPr>
                      <a:r>
                        <a:rPr lang="en-US" sz="1600">
                          <a:effectLst/>
                        </a:rPr>
                        <a:t>37.1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37.9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b"/>
                </a:tc>
                <a:extLst>
                  <a:ext uri="{0D108BD9-81ED-4DB2-BD59-A6C34878D82A}">
                    <a16:rowId xmlns:a16="http://schemas.microsoft.com/office/drawing/2014/main" val="1600517440"/>
                  </a:ext>
                </a:extLst>
              </a:tr>
              <a:tr h="24947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r>
                        <a:rPr lang="en-US" sz="1600" baseline="30000">
                          <a:effectLst/>
                        </a:rPr>
                        <a:t>th</a:t>
                      </a:r>
                      <a:r>
                        <a:rPr lang="en-US" sz="1600">
                          <a:effectLst/>
                        </a:rPr>
                        <a:t> grade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1191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8285" algn="dec"/>
                        </a:tabLst>
                      </a:pPr>
                      <a:r>
                        <a:rPr lang="en-US" sz="1600">
                          <a:effectLst/>
                        </a:rPr>
                        <a:t>37.9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36.2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b"/>
                </a:tc>
                <a:extLst>
                  <a:ext uri="{0D108BD9-81ED-4DB2-BD59-A6C34878D82A}">
                    <a16:rowId xmlns:a16="http://schemas.microsoft.com/office/drawing/2014/main" val="398349350"/>
                  </a:ext>
                </a:extLst>
              </a:tr>
              <a:tr h="24947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r>
                        <a:rPr lang="en-US" sz="1600" baseline="30000">
                          <a:effectLst/>
                        </a:rPr>
                        <a:t>th</a:t>
                      </a:r>
                      <a:r>
                        <a:rPr lang="en-US" sz="1600">
                          <a:effectLst/>
                        </a:rPr>
                        <a:t> grade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8285" algn="dec"/>
                        </a:tabLst>
                      </a:pPr>
                      <a:r>
                        <a:rPr lang="en-US" sz="1600">
                          <a:effectLst/>
                        </a:rPr>
                        <a:t>0.2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94" marR="65994" marT="0" marB="0" anchor="b"/>
                </a:tc>
                <a:extLst>
                  <a:ext uri="{0D108BD9-81ED-4DB2-BD59-A6C34878D82A}">
                    <a16:rowId xmlns:a16="http://schemas.microsoft.com/office/drawing/2014/main" val="4294198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451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902994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Frequency of Survey Respondents by Survey Type in 2017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199" y="5940175"/>
            <a:ext cx="7239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*This represents the # of counties for both the Qualtrics App and other categories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249321"/>
              </p:ext>
            </p:extLst>
          </p:nvPr>
        </p:nvGraphicFramePr>
        <p:xfrm>
          <a:off x="304800" y="2514600"/>
          <a:ext cx="8521995" cy="4038599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765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6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4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6764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</a:rPr>
                        <a:t>Survey Type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</a:rPr>
                        <a:t>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</a:rPr>
                        <a:t>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</a:rPr>
                        <a:t>NM Counties Represented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5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PAPER-  Convenience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>
                          <a:effectLst/>
                        </a:rPr>
                        <a:t>7492</a:t>
                      </a:r>
                      <a:endParaRPr lang="en-US" sz="20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>
                          <a:effectLst/>
                        </a:rPr>
                        <a:t>69.8</a:t>
                      </a:r>
                      <a:endParaRPr lang="en-US" sz="20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32</a:t>
                      </a:r>
                      <a:endParaRPr lang="en-US" sz="20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6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On-line- Facebook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>
                          <a:effectLst/>
                        </a:rPr>
                        <a:t>670</a:t>
                      </a:r>
                      <a:endParaRPr lang="en-US" sz="20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>
                          <a:effectLst/>
                        </a:rPr>
                        <a:t>6.2</a:t>
                      </a:r>
                      <a:endParaRPr lang="en-US" sz="20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28</a:t>
                      </a:r>
                      <a:endParaRPr lang="en-US" sz="20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Qualtrics App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>
                          <a:effectLst/>
                        </a:rPr>
                        <a:t>788</a:t>
                      </a:r>
                      <a:endParaRPr lang="en-US" sz="20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7.3</a:t>
                      </a:r>
                      <a:endParaRPr lang="en-US" sz="20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22</a:t>
                      </a:r>
                      <a:endParaRPr lang="en-US" sz="20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5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Other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>
                          <a:effectLst/>
                        </a:rPr>
                        <a:t>1791</a:t>
                      </a:r>
                      <a:endParaRPr lang="en-US" sz="20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16.7</a:t>
                      </a:r>
                      <a:endParaRPr lang="en-US" sz="20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31</a:t>
                      </a:r>
                      <a:endParaRPr lang="en-US" sz="20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5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effectLst/>
                        </a:rPr>
                        <a:t>Total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</a:rPr>
                        <a:t>10,741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100.0%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4041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 school demographic: II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850241"/>
              </p:ext>
            </p:extLst>
          </p:nvPr>
        </p:nvGraphicFramePr>
        <p:xfrm>
          <a:off x="380999" y="2057401"/>
          <a:ext cx="8458200" cy="46481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2460">
                  <a:extLst>
                    <a:ext uri="{9D8B030D-6E8A-4147-A177-3AD203B41FA5}">
                      <a16:colId xmlns:a16="http://schemas.microsoft.com/office/drawing/2014/main" val="398369016"/>
                    </a:ext>
                  </a:extLst>
                </a:gridCol>
                <a:gridCol w="1563214">
                  <a:extLst>
                    <a:ext uri="{9D8B030D-6E8A-4147-A177-3AD203B41FA5}">
                      <a16:colId xmlns:a16="http://schemas.microsoft.com/office/drawing/2014/main" val="3753329521"/>
                    </a:ext>
                  </a:extLst>
                </a:gridCol>
                <a:gridCol w="1563214">
                  <a:extLst>
                    <a:ext uri="{9D8B030D-6E8A-4147-A177-3AD203B41FA5}">
                      <a16:colId xmlns:a16="http://schemas.microsoft.com/office/drawing/2014/main" val="2825369529"/>
                    </a:ext>
                  </a:extLst>
                </a:gridCol>
                <a:gridCol w="1599312">
                  <a:extLst>
                    <a:ext uri="{9D8B030D-6E8A-4147-A177-3AD203B41FA5}">
                      <a16:colId xmlns:a16="http://schemas.microsoft.com/office/drawing/2014/main" val="1393031831"/>
                    </a:ext>
                  </a:extLst>
                </a:gridCol>
              </a:tblGrid>
              <a:tr h="5644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Demographic information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Overall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Boys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Girls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90753419"/>
                  </a:ext>
                </a:extLst>
              </a:tr>
              <a:tr h="5644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Race/Ethnicity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69174820"/>
                  </a:ext>
                </a:extLst>
              </a:tr>
              <a:tr h="50276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White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827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26.5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24.5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99188297"/>
                  </a:ext>
                </a:extLst>
              </a:tr>
              <a:tr h="50276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Hispanic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60.7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63.9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19234098"/>
                  </a:ext>
                </a:extLst>
              </a:tr>
              <a:tr h="50276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Native American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1254643"/>
                  </a:ext>
                </a:extLst>
              </a:tr>
              <a:tr h="50276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Other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7.1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6.6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58257681"/>
                  </a:ext>
                </a:extLst>
              </a:tr>
              <a:tr h="10055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Language Other than English Spoken Often at Home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1,131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34.0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36.5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5828380"/>
                  </a:ext>
                </a:extLst>
              </a:tr>
              <a:tr h="5027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Number of Spanish Surveys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838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8185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471" y="381000"/>
            <a:ext cx="7711404" cy="1560716"/>
          </a:xfrm>
        </p:spPr>
        <p:txBody>
          <a:bodyPr>
            <a:normAutofit fontScale="90000"/>
          </a:bodyPr>
          <a:lstStyle/>
          <a:p>
            <a:r>
              <a:rPr lang="en-US" dirty="0"/>
              <a:t>Middle School : </a:t>
            </a:r>
            <a:br>
              <a:rPr lang="en-US" dirty="0"/>
            </a:br>
            <a:r>
              <a:rPr lang="en-US" dirty="0"/>
              <a:t>Lifetime Alcohol &amp; Marijuana Use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278054"/>
              </p:ext>
            </p:extLst>
          </p:nvPr>
        </p:nvGraphicFramePr>
        <p:xfrm>
          <a:off x="0" y="1941716"/>
          <a:ext cx="9144000" cy="4916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19767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568345"/>
            <a:ext cx="6416004" cy="1560716"/>
          </a:xfrm>
        </p:spPr>
        <p:txBody>
          <a:bodyPr>
            <a:normAutofit/>
          </a:bodyPr>
          <a:lstStyle/>
          <a:p>
            <a:r>
              <a:rPr lang="en-US" dirty="0"/>
              <a:t>Middle School : </a:t>
            </a:r>
            <a:br>
              <a:rPr lang="en-US" dirty="0"/>
            </a:br>
            <a:r>
              <a:rPr lang="en-US" dirty="0"/>
              <a:t>Current cigarette use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100-000008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569218"/>
              </p:ext>
            </p:extLst>
          </p:nvPr>
        </p:nvGraphicFramePr>
        <p:xfrm>
          <a:off x="0" y="2193924"/>
          <a:ext cx="9144000" cy="466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96059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6577928" cy="1560716"/>
          </a:xfrm>
        </p:spPr>
        <p:txBody>
          <a:bodyPr>
            <a:normAutofit/>
          </a:bodyPr>
          <a:lstStyle/>
          <a:p>
            <a:r>
              <a:rPr lang="en-US" dirty="0"/>
              <a:t>Middle School: </a:t>
            </a:r>
            <a:br>
              <a:rPr lang="en-US" dirty="0"/>
            </a:br>
            <a:r>
              <a:rPr lang="en-US" dirty="0"/>
              <a:t>Current alcohol use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100-000009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920470"/>
              </p:ext>
            </p:extLst>
          </p:nvPr>
        </p:nvGraphicFramePr>
        <p:xfrm>
          <a:off x="0" y="2129061"/>
          <a:ext cx="9067800" cy="4668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11891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Middle School: </a:t>
            </a:r>
            <a:br>
              <a:rPr lang="en-US" dirty="0"/>
            </a:br>
            <a:r>
              <a:rPr lang="en-US" dirty="0"/>
              <a:t>Current other drug use</a:t>
            </a:r>
            <a:endParaRPr lang="en-US" dirty="0"/>
          </a:p>
        </p:txBody>
      </p:sp>
      <p:graphicFrame>
        <p:nvGraphicFramePr>
          <p:cNvPr id="4" name="Content Placeholder 5">
            <a:extLst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3183284"/>
              </p:ext>
            </p:extLst>
          </p:nvPr>
        </p:nvGraphicFramePr>
        <p:xfrm>
          <a:off x="0" y="2193924"/>
          <a:ext cx="9144000" cy="466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90051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7444740" cy="1293028"/>
          </a:xfrm>
        </p:spPr>
        <p:txBody>
          <a:bodyPr/>
          <a:lstStyle/>
          <a:p>
            <a:r>
              <a:rPr lang="en-US" dirty="0"/>
              <a:t>High school demographic: 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991902"/>
              </p:ext>
            </p:extLst>
          </p:nvPr>
        </p:nvGraphicFramePr>
        <p:xfrm>
          <a:off x="-1" y="1674026"/>
          <a:ext cx="9144000" cy="51929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5301">
                  <a:extLst>
                    <a:ext uri="{9D8B030D-6E8A-4147-A177-3AD203B41FA5}">
                      <a16:colId xmlns:a16="http://schemas.microsoft.com/office/drawing/2014/main" val="1239655168"/>
                    </a:ext>
                  </a:extLst>
                </a:gridCol>
                <a:gridCol w="1715452">
                  <a:extLst>
                    <a:ext uri="{9D8B030D-6E8A-4147-A177-3AD203B41FA5}">
                      <a16:colId xmlns:a16="http://schemas.microsoft.com/office/drawing/2014/main" val="1694600685"/>
                    </a:ext>
                  </a:extLst>
                </a:gridCol>
                <a:gridCol w="1715452">
                  <a:extLst>
                    <a:ext uri="{9D8B030D-6E8A-4147-A177-3AD203B41FA5}">
                      <a16:colId xmlns:a16="http://schemas.microsoft.com/office/drawing/2014/main" val="2598724121"/>
                    </a:ext>
                  </a:extLst>
                </a:gridCol>
                <a:gridCol w="1717795">
                  <a:extLst>
                    <a:ext uri="{9D8B030D-6E8A-4147-A177-3AD203B41FA5}">
                      <a16:colId xmlns:a16="http://schemas.microsoft.com/office/drawing/2014/main" val="1916845261"/>
                    </a:ext>
                  </a:extLst>
                </a:gridCol>
              </a:tblGrid>
              <a:tr h="3996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Demographic information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Overall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Boys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Girls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b"/>
                </a:tc>
                <a:extLst>
                  <a:ext uri="{0D108BD9-81ED-4DB2-BD59-A6C34878D82A}">
                    <a16:rowId xmlns:a16="http://schemas.microsoft.com/office/drawing/2014/main" val="2868469110"/>
                  </a:ext>
                </a:extLst>
              </a:tr>
              <a:tr h="4649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            Number of participants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3,811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1,938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1,833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extLst>
                  <a:ext uri="{0D108BD9-81ED-4DB2-BD59-A6C34878D82A}">
                    <a16:rowId xmlns:a16="http://schemas.microsoft.com/office/drawing/2014/main" val="3729975002"/>
                  </a:ext>
                </a:extLst>
              </a:tr>
              <a:tr h="2537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Age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9" marR="62999" marT="0" marB="0" anchor="ctr"/>
                </a:tc>
                <a:extLst>
                  <a:ext uri="{0D108BD9-81ED-4DB2-BD59-A6C34878D82A}">
                    <a16:rowId xmlns:a16="http://schemas.microsoft.com/office/drawing/2014/main" val="3299069163"/>
                  </a:ext>
                </a:extLst>
              </a:tr>
              <a:tr h="2537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Mean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15.9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15.9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15.8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extLst>
                  <a:ext uri="{0D108BD9-81ED-4DB2-BD59-A6C34878D82A}">
                    <a16:rowId xmlns:a16="http://schemas.microsoft.com/office/drawing/2014/main" val="191016019"/>
                  </a:ext>
                </a:extLst>
              </a:tr>
              <a:tr h="2537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Range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12-18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12-18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12-18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extLst>
                  <a:ext uri="{0D108BD9-81ED-4DB2-BD59-A6C34878D82A}">
                    <a16:rowId xmlns:a16="http://schemas.microsoft.com/office/drawing/2014/main" val="4086033503"/>
                  </a:ext>
                </a:extLst>
              </a:tr>
              <a:tr h="2537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extLst>
                  <a:ext uri="{0D108BD9-81ED-4DB2-BD59-A6C34878D82A}">
                    <a16:rowId xmlns:a16="http://schemas.microsoft.com/office/drawing/2014/main" val="2037666944"/>
                  </a:ext>
                </a:extLst>
              </a:tr>
              <a:tr h="2537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extLst>
                  <a:ext uri="{0D108BD9-81ED-4DB2-BD59-A6C34878D82A}">
                    <a16:rowId xmlns:a16="http://schemas.microsoft.com/office/drawing/2014/main" val="2579556527"/>
                  </a:ext>
                </a:extLst>
              </a:tr>
              <a:tr h="2537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extLst>
                  <a:ext uri="{0D108BD9-81ED-4DB2-BD59-A6C34878D82A}">
                    <a16:rowId xmlns:a16="http://schemas.microsoft.com/office/drawing/2014/main" val="467382999"/>
                  </a:ext>
                </a:extLst>
              </a:tr>
              <a:tr h="2537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517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12.4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14.7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extLst>
                  <a:ext uri="{0D108BD9-81ED-4DB2-BD59-A6C34878D82A}">
                    <a16:rowId xmlns:a16="http://schemas.microsoft.com/office/drawing/2014/main" val="2512178138"/>
                  </a:ext>
                </a:extLst>
              </a:tr>
              <a:tr h="2537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1017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25.2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28.4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extLst>
                  <a:ext uri="{0D108BD9-81ED-4DB2-BD59-A6C34878D82A}">
                    <a16:rowId xmlns:a16="http://schemas.microsoft.com/office/drawing/2014/main" val="2796000230"/>
                  </a:ext>
                </a:extLst>
              </a:tr>
              <a:tr h="2537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1017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27.4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26.3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extLst>
                  <a:ext uri="{0D108BD9-81ED-4DB2-BD59-A6C34878D82A}">
                    <a16:rowId xmlns:a16="http://schemas.microsoft.com/office/drawing/2014/main" val="3108552215"/>
                  </a:ext>
                </a:extLst>
              </a:tr>
              <a:tr h="2537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817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22.7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extLst>
                  <a:ext uri="{0D108BD9-81ED-4DB2-BD59-A6C34878D82A}">
                    <a16:rowId xmlns:a16="http://schemas.microsoft.com/office/drawing/2014/main" val="578820175"/>
                  </a:ext>
                </a:extLst>
              </a:tr>
              <a:tr h="2537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 or over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extLst>
                  <a:ext uri="{0D108BD9-81ED-4DB2-BD59-A6C34878D82A}">
                    <a16:rowId xmlns:a16="http://schemas.microsoft.com/office/drawing/2014/main" val="653469744"/>
                  </a:ext>
                </a:extLst>
              </a:tr>
              <a:tr h="2537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Grade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99" marR="62999" marT="0" marB="0" anchor="ctr"/>
                </a:tc>
                <a:extLst>
                  <a:ext uri="{0D108BD9-81ED-4DB2-BD59-A6C34878D82A}">
                    <a16:rowId xmlns:a16="http://schemas.microsoft.com/office/drawing/2014/main" val="2917709975"/>
                  </a:ext>
                </a:extLst>
              </a:tr>
              <a:tr h="2537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r>
                        <a:rPr lang="en-US" sz="1600" baseline="30000">
                          <a:effectLst/>
                        </a:rPr>
                        <a:t>th </a:t>
                      </a:r>
                      <a:r>
                        <a:rPr lang="en-US" sz="1600">
                          <a:effectLst/>
                        </a:rPr>
                        <a:t>grade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extLst>
                  <a:ext uri="{0D108BD9-81ED-4DB2-BD59-A6C34878D82A}">
                    <a16:rowId xmlns:a16="http://schemas.microsoft.com/office/drawing/2014/main" val="4156266675"/>
                  </a:ext>
                </a:extLst>
              </a:tr>
              <a:tr h="2537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r>
                        <a:rPr lang="en-US" sz="1600" baseline="30000">
                          <a:effectLst/>
                        </a:rPr>
                        <a:t>th</a:t>
                      </a:r>
                      <a:r>
                        <a:rPr lang="en-US" sz="1600">
                          <a:effectLst/>
                        </a:rPr>
                        <a:t> grade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1,165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29.8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31.5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extLst>
                  <a:ext uri="{0D108BD9-81ED-4DB2-BD59-A6C34878D82A}">
                    <a16:rowId xmlns:a16="http://schemas.microsoft.com/office/drawing/2014/main" val="3230883061"/>
                  </a:ext>
                </a:extLst>
              </a:tr>
              <a:tr h="2537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r>
                        <a:rPr lang="en-US" sz="1600" baseline="30000">
                          <a:effectLst/>
                        </a:rPr>
                        <a:t>th</a:t>
                      </a:r>
                      <a:r>
                        <a:rPr lang="en-US" sz="1600">
                          <a:effectLst/>
                        </a:rPr>
                        <a:t> grade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1,017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25.8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28.0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extLst>
                  <a:ext uri="{0D108BD9-81ED-4DB2-BD59-A6C34878D82A}">
                    <a16:rowId xmlns:a16="http://schemas.microsoft.com/office/drawing/2014/main" val="1194507078"/>
                  </a:ext>
                </a:extLst>
              </a:tr>
              <a:tr h="2537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r>
                        <a:rPr lang="en-US" sz="1600" baseline="30000">
                          <a:effectLst/>
                        </a:rPr>
                        <a:t>th</a:t>
                      </a:r>
                      <a:r>
                        <a:rPr lang="en-US" sz="1600">
                          <a:effectLst/>
                        </a:rPr>
                        <a:t> grade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933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25.8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23.6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extLst>
                  <a:ext uri="{0D108BD9-81ED-4DB2-BD59-A6C34878D82A}">
                    <a16:rowId xmlns:a16="http://schemas.microsoft.com/office/drawing/2014/main" val="3720631794"/>
                  </a:ext>
                </a:extLst>
              </a:tr>
              <a:tr h="2537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r>
                        <a:rPr lang="en-US" sz="1600" baseline="30000">
                          <a:effectLst/>
                        </a:rPr>
                        <a:t>th</a:t>
                      </a:r>
                      <a:r>
                        <a:rPr lang="en-US" sz="1600">
                          <a:effectLst/>
                        </a:rPr>
                        <a:t> grade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636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17.6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16.1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999" marR="62999" marT="0" marB="0" anchor="ctr"/>
                </a:tc>
                <a:extLst>
                  <a:ext uri="{0D108BD9-81ED-4DB2-BD59-A6C34878D82A}">
                    <a16:rowId xmlns:a16="http://schemas.microsoft.com/office/drawing/2014/main" val="1589629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1448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7139940" cy="1293028"/>
          </a:xfrm>
        </p:spPr>
        <p:txBody>
          <a:bodyPr/>
          <a:lstStyle/>
          <a:p>
            <a:r>
              <a:rPr lang="en-US" dirty="0"/>
              <a:t>High school demographic: II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513481"/>
              </p:ext>
            </p:extLst>
          </p:nvPr>
        </p:nvGraphicFramePr>
        <p:xfrm>
          <a:off x="0" y="1674028"/>
          <a:ext cx="9143999" cy="5183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3967">
                  <a:extLst>
                    <a:ext uri="{9D8B030D-6E8A-4147-A177-3AD203B41FA5}">
                      <a16:colId xmlns:a16="http://schemas.microsoft.com/office/drawing/2014/main" val="3285513559"/>
                    </a:ext>
                  </a:extLst>
                </a:gridCol>
                <a:gridCol w="1695905">
                  <a:extLst>
                    <a:ext uri="{9D8B030D-6E8A-4147-A177-3AD203B41FA5}">
                      <a16:colId xmlns:a16="http://schemas.microsoft.com/office/drawing/2014/main" val="3976813658"/>
                    </a:ext>
                  </a:extLst>
                </a:gridCol>
                <a:gridCol w="1695905">
                  <a:extLst>
                    <a:ext uri="{9D8B030D-6E8A-4147-A177-3AD203B41FA5}">
                      <a16:colId xmlns:a16="http://schemas.microsoft.com/office/drawing/2014/main" val="2913266404"/>
                    </a:ext>
                  </a:extLst>
                </a:gridCol>
                <a:gridCol w="1698222">
                  <a:extLst>
                    <a:ext uri="{9D8B030D-6E8A-4147-A177-3AD203B41FA5}">
                      <a16:colId xmlns:a16="http://schemas.microsoft.com/office/drawing/2014/main" val="1093378521"/>
                    </a:ext>
                  </a:extLst>
                </a:gridCol>
              </a:tblGrid>
              <a:tr h="67958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Demographic information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Overall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8150" algn="dec"/>
                        </a:tabLst>
                      </a:pPr>
                      <a:r>
                        <a:rPr lang="en-US" sz="1600">
                          <a:effectLst/>
                        </a:rPr>
                        <a:t>Boys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2910" algn="dec"/>
                        </a:tabLst>
                      </a:pPr>
                      <a:r>
                        <a:rPr lang="en-US" sz="1600">
                          <a:effectLst/>
                        </a:rPr>
                        <a:t>Girls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1533496"/>
                  </a:ext>
                </a:extLst>
              </a:tr>
              <a:tr h="3807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Race/Ethnicity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11936797"/>
                  </a:ext>
                </a:extLst>
              </a:tr>
              <a:tr h="38072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White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1,076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29.4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27.3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4110192"/>
                  </a:ext>
                </a:extLst>
              </a:tr>
              <a:tr h="38072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Hispanic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2,329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59.0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63.9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8537569"/>
                  </a:ext>
                </a:extLst>
              </a:tr>
              <a:tr h="38072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Native American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8390623"/>
                  </a:ext>
                </a:extLst>
              </a:tr>
              <a:tr h="38072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Other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270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6.0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8921320"/>
                  </a:ext>
                </a:extLst>
              </a:tr>
              <a:tr h="7316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Language Other than English Spoken Often at Home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1,275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32.7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34.9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2442640"/>
                  </a:ext>
                </a:extLst>
              </a:tr>
              <a:tr h="5099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Identify as LGBT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357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6.0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9077526"/>
                  </a:ext>
                </a:extLst>
              </a:tr>
              <a:tr h="6795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Have a long-term disability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454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10.3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17.3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3288233"/>
                  </a:ext>
                </a:extLst>
              </a:tr>
              <a:tr h="6795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Number of Spanish Surveys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7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1414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467600" cy="1293028"/>
          </a:xfrm>
        </p:spPr>
        <p:txBody>
          <a:bodyPr>
            <a:normAutofit fontScale="90000"/>
          </a:bodyPr>
          <a:lstStyle/>
          <a:p>
            <a:r>
              <a:rPr lang="en-US" dirty="0"/>
              <a:t>High School:  </a:t>
            </a:r>
            <a:br>
              <a:rPr lang="en-US" dirty="0"/>
            </a:br>
            <a:r>
              <a:rPr lang="en-US" dirty="0"/>
              <a:t>Current Cigarette and E-Cigarette Use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200-000006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4051637"/>
              </p:ext>
            </p:extLst>
          </p:nvPr>
        </p:nvGraphicFramePr>
        <p:xfrm>
          <a:off x="0" y="1905000"/>
          <a:ext cx="9144000" cy="495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02212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764373"/>
            <a:ext cx="8397875" cy="1140627"/>
          </a:xfrm>
        </p:spPr>
        <p:txBody>
          <a:bodyPr>
            <a:normAutofit fontScale="90000"/>
          </a:bodyPr>
          <a:lstStyle/>
          <a:p>
            <a:r>
              <a:rPr lang="en-US" dirty="0"/>
              <a:t>High School:  </a:t>
            </a:r>
            <a:br>
              <a:rPr lang="en-US" dirty="0"/>
            </a:br>
            <a:r>
              <a:rPr lang="en-US" dirty="0"/>
              <a:t>Current Chewing Tobacco and Hookah Use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000000-0008-0000-0200-000007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686708"/>
              </p:ext>
            </p:extLst>
          </p:nvPr>
        </p:nvGraphicFramePr>
        <p:xfrm>
          <a:off x="0" y="2193924"/>
          <a:ext cx="9144000" cy="466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82265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57200"/>
            <a:ext cx="6377940" cy="1293028"/>
          </a:xfrm>
        </p:spPr>
        <p:txBody>
          <a:bodyPr>
            <a:normAutofit/>
          </a:bodyPr>
          <a:lstStyle/>
          <a:p>
            <a:r>
              <a:rPr lang="en-US" dirty="0"/>
              <a:t>High School: </a:t>
            </a:r>
            <a:br>
              <a:rPr lang="en-US" dirty="0"/>
            </a:br>
            <a:r>
              <a:rPr lang="en-US" dirty="0"/>
              <a:t>Current Alcohol Use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179776"/>
              </p:ext>
            </p:extLst>
          </p:nvPr>
        </p:nvGraphicFramePr>
        <p:xfrm>
          <a:off x="0" y="1905000"/>
          <a:ext cx="9144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9653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68345"/>
            <a:ext cx="8549604" cy="87945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Convenience Sample Demographics: Gender and Race/Ethnicity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986896"/>
              </p:ext>
            </p:extLst>
          </p:nvPr>
        </p:nvGraphicFramePr>
        <p:xfrm>
          <a:off x="228600" y="2057400"/>
          <a:ext cx="8686800" cy="4495799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7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Demographic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Actual 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Census 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719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Male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3036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41.4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49.1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719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Female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4290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58.6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50.9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65"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504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Non-Hispanic White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2403</a:t>
                      </a:r>
                    </a:p>
                  </a:txBody>
                  <a:tcPr marL="38100" marR="3810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32.07</a:t>
                      </a:r>
                    </a:p>
                  </a:txBody>
                  <a:tcPr marL="38100" marR="3810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42.3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7719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Hispanic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3316</a:t>
                      </a:r>
                    </a:p>
                  </a:txBody>
                  <a:tcPr marL="38100" marR="3810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44.26</a:t>
                      </a:r>
                    </a:p>
                  </a:txBody>
                  <a:tcPr marL="38100" marR="3810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45.0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33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Native American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1277</a:t>
                      </a:r>
                    </a:p>
                  </a:txBody>
                  <a:tcPr marL="38100" marR="3810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17.04</a:t>
                      </a:r>
                    </a:p>
                  </a:txBody>
                  <a:tcPr marL="38100" marR="3810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8.1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7719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Other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496</a:t>
                      </a:r>
                    </a:p>
                  </a:txBody>
                  <a:tcPr marL="38100" marR="3810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6.62</a:t>
                      </a:r>
                    </a:p>
                  </a:txBody>
                  <a:tcPr marL="38100" marR="3810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4.7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4719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6377940" cy="1293028"/>
          </a:xfrm>
        </p:spPr>
        <p:txBody>
          <a:bodyPr>
            <a:normAutofit fontScale="90000"/>
          </a:bodyPr>
          <a:lstStyle/>
          <a:p>
            <a:r>
              <a:rPr lang="en-US" dirty="0"/>
              <a:t>High School: </a:t>
            </a:r>
            <a:br>
              <a:rPr lang="en-US" dirty="0"/>
            </a:br>
            <a:r>
              <a:rPr lang="en-US" dirty="0"/>
              <a:t>Current Other Drug Use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935757"/>
              </p:ext>
            </p:extLst>
          </p:nvPr>
        </p:nvGraphicFramePr>
        <p:xfrm>
          <a:off x="0" y="1597828"/>
          <a:ext cx="9144000" cy="5260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67999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377940" cy="1293028"/>
          </a:xfrm>
        </p:spPr>
        <p:txBody>
          <a:bodyPr>
            <a:normAutofit/>
          </a:bodyPr>
          <a:lstStyle/>
          <a:p>
            <a:r>
              <a:rPr lang="en-US" dirty="0"/>
              <a:t>High School: </a:t>
            </a:r>
            <a:br>
              <a:rPr lang="en-US" dirty="0"/>
            </a:br>
            <a:r>
              <a:rPr lang="en-US" dirty="0"/>
              <a:t>Drinking and Driving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596635"/>
              </p:ext>
            </p:extLst>
          </p:nvPr>
        </p:nvGraphicFramePr>
        <p:xfrm>
          <a:off x="0" y="1745466"/>
          <a:ext cx="9144000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1960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68345"/>
            <a:ext cx="8549604" cy="87945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Convenience Sample Demographics: Age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842505"/>
              </p:ext>
            </p:extLst>
          </p:nvPr>
        </p:nvGraphicFramePr>
        <p:xfrm>
          <a:off x="228599" y="2057402"/>
          <a:ext cx="8585372" cy="464820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2146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6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6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6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95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Age Group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Actual</a:t>
                      </a:r>
                      <a:r>
                        <a:rPr lang="en-US" sz="1800" b="1" u="none" strike="noStrike" baseline="0" dirty="0">
                          <a:effectLst/>
                        </a:rPr>
                        <a:t> </a:t>
                      </a:r>
                      <a:r>
                        <a:rPr lang="en-US" sz="1800" b="1" u="none" strike="noStrike" dirty="0">
                          <a:effectLst/>
                        </a:rPr>
                        <a:t>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Census 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8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18-20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990</a:t>
                      </a: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13.2</a:t>
                      </a: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5.2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8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21-25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906</a:t>
                      </a: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12.1</a:t>
                      </a: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9.3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8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26-30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839</a:t>
                      </a: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11.2</a:t>
                      </a: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8.8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8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31-40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1289</a:t>
                      </a: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17.2</a:t>
                      </a: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16.4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8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41-50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1098</a:t>
                      </a: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14.7</a:t>
                      </a: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14.9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8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51-60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1071</a:t>
                      </a: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14.3</a:t>
                      </a: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17.4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8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61-70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758</a:t>
                      </a: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10.1</a:t>
                      </a: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15.2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48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70+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541</a:t>
                      </a: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7.2</a:t>
                      </a:r>
                    </a:p>
                  </a:txBody>
                  <a:tcPr marL="38100" marR="3810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12.9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114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549604" cy="87945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Facebook Sample Demographics: Gender and Race/Ethnicity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011056"/>
              </p:ext>
            </p:extLst>
          </p:nvPr>
        </p:nvGraphicFramePr>
        <p:xfrm>
          <a:off x="228600" y="2454274"/>
          <a:ext cx="8763000" cy="4251323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219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0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Demographic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Actual 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Census 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107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Male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18.0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49.1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107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Female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542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82.0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50.9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810"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62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Non-Hispanic White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333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49.2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42.3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107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Hispanic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294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43.4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45.0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35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Native American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3.7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0107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Other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3.7</a:t>
                      </a: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14683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9975D92999542AA1E40E6D181D85C" ma:contentTypeVersion="10" ma:contentTypeDescription="Create a new document." ma:contentTypeScope="" ma:versionID="3902966bdba43b5de1c69cc094f87b90">
  <xsd:schema xmlns:xsd="http://www.w3.org/2001/XMLSchema" xmlns:xs="http://www.w3.org/2001/XMLSchema" xmlns:p="http://schemas.microsoft.com/office/2006/metadata/properties" xmlns:ns2="084b108d-46a9-4cc0-92a1-7c03ca0eefcc" xmlns:ns3="6b36141a-6da3-4a64-9710-f6d5c8aceef6" targetNamespace="http://schemas.microsoft.com/office/2006/metadata/properties" ma:root="true" ma:fieldsID="a9ba9edf6e1d30a4685fa15e8d06617a" ns2:_="" ns3:_="">
    <xsd:import namespace="084b108d-46a9-4cc0-92a1-7c03ca0eefcc"/>
    <xsd:import namespace="6b36141a-6da3-4a64-9710-f6d5c8aceef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b108d-46a9-4cc0-92a1-7c03ca0eefc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36141a-6da3-4a64-9710-f6d5c8acee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1FF1F1-D556-4AB4-A543-B79AF7C977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40458B-7BA0-4591-9EF3-CF5C9F36C847}">
  <ds:schemaRefs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6b36141a-6da3-4a64-9710-f6d5c8aceef6"/>
    <ds:schemaRef ds:uri="084b108d-46a9-4cc0-92a1-7c03ca0eefcc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26E2859-E617-4127-A778-27BFCF623303}"/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5245</TotalTime>
  <Words>1648</Words>
  <Application>Microsoft Office PowerPoint</Application>
  <PresentationFormat>On-screen Show (4:3)</PresentationFormat>
  <Paragraphs>702</Paragraphs>
  <Slides>71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6" baseType="lpstr">
      <vt:lpstr>Arial</vt:lpstr>
      <vt:lpstr>Calibri</vt:lpstr>
      <vt:lpstr>Century Gothic</vt:lpstr>
      <vt:lpstr>Times New Roman</vt:lpstr>
      <vt:lpstr>Vapor Trail</vt:lpstr>
      <vt:lpstr>Brief Introduction</vt:lpstr>
      <vt:lpstr>For the new OSAP Recipients</vt:lpstr>
      <vt:lpstr>Key State-wide Survey Instruments</vt:lpstr>
      <vt:lpstr>What else do we do? (A.k.a.- How else can we help you and your evaluator?)</vt:lpstr>
      <vt:lpstr>Fiscal Year 2017:   New Mexico Community Survey Data Presentation</vt:lpstr>
      <vt:lpstr>Frequency of Survey Respondents by Survey Type in 2017</vt:lpstr>
      <vt:lpstr>Convenience Sample Demographics: Gender and Race/Ethnicity</vt:lpstr>
      <vt:lpstr>Convenience Sample Demographics: Age</vt:lpstr>
      <vt:lpstr>Facebook Sample Demographics: Gender and Race/Ethnicity</vt:lpstr>
      <vt:lpstr>Facebook Sample Demographics: Age</vt:lpstr>
      <vt:lpstr>Demographics</vt:lpstr>
      <vt:lpstr>Demographics: Gender</vt:lpstr>
      <vt:lpstr>Demographics: Age</vt:lpstr>
      <vt:lpstr>Demographics: Race and Ethnicity  </vt:lpstr>
      <vt:lpstr>Demographics:  Educational Attainment</vt:lpstr>
      <vt:lpstr>Demographics: Military &amp; LGBT Status</vt:lpstr>
      <vt:lpstr>Demographics: Length of timing living in NM</vt:lpstr>
      <vt:lpstr>Alcohol Outcomes</vt:lpstr>
      <vt:lpstr>Alcohol Indicators:  Whole Sample &amp; Gender</vt:lpstr>
      <vt:lpstr>Alcohol Indicators:  Race/Ethnicity</vt:lpstr>
      <vt:lpstr>Alcohol Indicators: Age</vt:lpstr>
      <vt:lpstr>Alcohol Indicators: Military and LGBT Status</vt:lpstr>
      <vt:lpstr>Access to alcohol: 18 to 20 year old current drinkers N= 665</vt:lpstr>
      <vt:lpstr>NMCS Drinking measures: Trends over the past 4 years</vt:lpstr>
      <vt:lpstr>NMCS Drinking measures: Trends over the past 4 years</vt:lpstr>
      <vt:lpstr>Prescription Pain Killer Outcomes</vt:lpstr>
      <vt:lpstr>Rx Painkiller Indicators:   Whole sample &amp; gender</vt:lpstr>
      <vt:lpstr>Rx Painkiller Indicators:   Whole sample &amp; gender</vt:lpstr>
      <vt:lpstr>Rx Painkiller Indicators:   Age Range</vt:lpstr>
      <vt:lpstr>Rx Painkiller Indicators:   Age Range</vt:lpstr>
      <vt:lpstr>Rx Painkiller Indicators:   Race/Ethnicity</vt:lpstr>
      <vt:lpstr>Rx Painkiller Indicators:   Race/Ethnicity</vt:lpstr>
      <vt:lpstr>Rx Painkiller Indicators: Access to naloxone</vt:lpstr>
      <vt:lpstr>Rx Painkiller Indicators:   Military &amp; LGBT Status</vt:lpstr>
      <vt:lpstr>Rx Painkillers: Reasons for use (N=1316)</vt:lpstr>
      <vt:lpstr>Rx Painkillers: Access</vt:lpstr>
      <vt:lpstr>NMCS Rx Opioid measures: Trends over the past 4 years</vt:lpstr>
      <vt:lpstr>NMCS Rx Opioid measures: Trends over the past 4 years</vt:lpstr>
      <vt:lpstr>NMCS Rx Opioid measures: Trends over the past 4 years</vt:lpstr>
      <vt:lpstr>Tobacco Indicators: Whole sample &amp; gender</vt:lpstr>
      <vt:lpstr>Tobacco Indicators: Age</vt:lpstr>
      <vt:lpstr>Tobacco Indicators: Age</vt:lpstr>
      <vt:lpstr>Tobacco Indicators: Race and Ethnicity</vt:lpstr>
      <vt:lpstr>Tobacco Indicators:  Military &amp; LGBT Status </vt:lpstr>
      <vt:lpstr>Mental Health Outcomes</vt:lpstr>
      <vt:lpstr>Mental Health Indicators: Whole sample &amp; gender</vt:lpstr>
      <vt:lpstr>Mental Health Indicators: Whole sample &amp; gender</vt:lpstr>
      <vt:lpstr>Mental Health Indicators: Age</vt:lpstr>
      <vt:lpstr>Mental Health Indicators: Age</vt:lpstr>
      <vt:lpstr>Mental Health Indicators: Age</vt:lpstr>
      <vt:lpstr>Mental Health Indicators: Race &amp; Ethnicity</vt:lpstr>
      <vt:lpstr>Mental Health Indicators: Race &amp; Ethnicity</vt:lpstr>
      <vt:lpstr>Mental Health Indicators: Military &amp; LGBT</vt:lpstr>
      <vt:lpstr>Mental Health Indicators: Military &amp; LGBT</vt:lpstr>
      <vt:lpstr>Mental Health Indicators: Trends</vt:lpstr>
      <vt:lpstr>Recognizing A Dose of Rxeality</vt:lpstr>
      <vt:lpstr>Recognizing the Meaning of A Dose of Rxeality</vt:lpstr>
      <vt:lpstr>Fiscal Year 17: Annual Strategies for Success Preliminary Results </vt:lpstr>
      <vt:lpstr>Middle school demographic: I</vt:lpstr>
      <vt:lpstr>Middle school demographic: II</vt:lpstr>
      <vt:lpstr>Middle School :  Lifetime Alcohol &amp; Marijuana Use</vt:lpstr>
      <vt:lpstr>Middle School :  Current cigarette use</vt:lpstr>
      <vt:lpstr>Middle School:  Current alcohol use</vt:lpstr>
      <vt:lpstr>Middle School:  Current other drug use</vt:lpstr>
      <vt:lpstr>High school demographic: I</vt:lpstr>
      <vt:lpstr>High school demographic: II</vt:lpstr>
      <vt:lpstr>High School:   Current Cigarette and E-Cigarette Use</vt:lpstr>
      <vt:lpstr>High School:   Current Chewing Tobacco and Hookah Use</vt:lpstr>
      <vt:lpstr>High School:  Current Alcohol Use</vt:lpstr>
      <vt:lpstr>High School:  Current Other Drug Use</vt:lpstr>
      <vt:lpstr>High School:  Drinking and Driving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Martha Waller</dc:creator>
  <cp:lastModifiedBy>Martha Waller</cp:lastModifiedBy>
  <cp:revision>218</cp:revision>
  <dcterms:created xsi:type="dcterms:W3CDTF">2014-11-10T14:51:44Z</dcterms:created>
  <dcterms:modified xsi:type="dcterms:W3CDTF">2017-08-27T17:56:23Z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0x0101003529975D92999542AA1E40E6D181D85C</vt:lpwstr>
  </property>
</Properties>
</file>